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Gagalin" charset="1" panose="00000500000000000000"/>
      <p:regular r:id="rId22"/>
    </p:embeddedFont>
    <p:embeddedFont>
      <p:font typeface="Saira Extra-Light" charset="1" panose="00000300000000000000"/>
      <p:regular r:id="rId23"/>
    </p:embeddedFont>
    <p:embeddedFont>
      <p:font typeface="DM Sans Bold" charset="1" panose="00000000000000000000"/>
      <p:regular r:id="rId24"/>
    </p:embeddedFont>
    <p:embeddedFont>
      <p:font typeface="DM Sans" charset="1" panose="00000000000000000000"/>
      <p:regular r:id="rId25"/>
    </p:embeddedFont>
    <p:embeddedFont>
      <p:font typeface="Nunito Sans Condensed Bold" charset="1" panose="00000000000000000000"/>
      <p:regular r:id="rId26"/>
    </p:embeddedFont>
    <p:embeddedFont>
      <p:font typeface="Nunito Sans Condensed" charset="1" panose="00000000000000000000"/>
      <p:regular r:id="rId27"/>
    </p:embeddedFont>
    <p:embeddedFont>
      <p:font typeface="Proxima Nova Condensed Bold" charset="1" panose="02000506030000020004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svg" Type="http://schemas.openxmlformats.org/officeDocument/2006/relationships/image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275" y="0"/>
            <a:ext cx="18247450" cy="10287000"/>
          </a:xfrm>
          <a:custGeom>
            <a:avLst/>
            <a:gdLst/>
            <a:ahLst/>
            <a:cxnLst/>
            <a:rect r="r" b="b" t="t" l="l"/>
            <a:pathLst>
              <a:path h="10287000" w="18247450">
                <a:moveTo>
                  <a:pt x="0" y="0"/>
                </a:moveTo>
                <a:lnTo>
                  <a:pt x="18247450" y="0"/>
                </a:lnTo>
                <a:lnTo>
                  <a:pt x="182474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55030" y="9642030"/>
            <a:ext cx="19398061" cy="1289940"/>
            <a:chOff x="0" y="0"/>
            <a:chExt cx="5108954" cy="3397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08954" cy="339737"/>
            </a:xfrm>
            <a:custGeom>
              <a:avLst/>
              <a:gdLst/>
              <a:ahLst/>
              <a:cxnLst/>
              <a:rect r="r" b="b" t="t" l="l"/>
              <a:pathLst>
                <a:path h="339737" w="5108954">
                  <a:moveTo>
                    <a:pt x="20355" y="0"/>
                  </a:moveTo>
                  <a:lnTo>
                    <a:pt x="5088600" y="0"/>
                  </a:lnTo>
                  <a:cubicBezTo>
                    <a:pt x="5093998" y="0"/>
                    <a:pt x="5099176" y="2144"/>
                    <a:pt x="5102993" y="5962"/>
                  </a:cubicBezTo>
                  <a:cubicBezTo>
                    <a:pt x="5106810" y="9779"/>
                    <a:pt x="5108954" y="14956"/>
                    <a:pt x="5108954" y="20355"/>
                  </a:cubicBezTo>
                  <a:lnTo>
                    <a:pt x="5108954" y="319383"/>
                  </a:lnTo>
                  <a:cubicBezTo>
                    <a:pt x="5108954" y="324781"/>
                    <a:pt x="5106810" y="329958"/>
                    <a:pt x="5102993" y="333776"/>
                  </a:cubicBezTo>
                  <a:cubicBezTo>
                    <a:pt x="5099176" y="337593"/>
                    <a:pt x="5093998" y="339737"/>
                    <a:pt x="5088600" y="339737"/>
                  </a:cubicBezTo>
                  <a:lnTo>
                    <a:pt x="20355" y="339737"/>
                  </a:lnTo>
                  <a:cubicBezTo>
                    <a:pt x="9113" y="339737"/>
                    <a:pt x="0" y="330624"/>
                    <a:pt x="0" y="319383"/>
                  </a:cubicBezTo>
                  <a:lnTo>
                    <a:pt x="0" y="20355"/>
                  </a:lnTo>
                  <a:cubicBezTo>
                    <a:pt x="0" y="9113"/>
                    <a:pt x="9113" y="0"/>
                    <a:pt x="20355" y="0"/>
                  </a:cubicBezTo>
                  <a:close/>
                </a:path>
              </a:pathLst>
            </a:custGeom>
            <a:solidFill>
              <a:srgbClr val="042E5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08954" cy="3778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true" rot="0">
            <a:off x="0" y="-650078"/>
            <a:ext cx="2908392" cy="3187330"/>
          </a:xfrm>
          <a:custGeom>
            <a:avLst/>
            <a:gdLst/>
            <a:ahLst/>
            <a:cxnLst/>
            <a:rect r="r" b="b" t="t" l="l"/>
            <a:pathLst>
              <a:path h="3187330" w="2908392">
                <a:moveTo>
                  <a:pt x="2908392" y="3187330"/>
                </a:moveTo>
                <a:lnTo>
                  <a:pt x="0" y="3187330"/>
                </a:lnTo>
                <a:lnTo>
                  <a:pt x="0" y="0"/>
                </a:lnTo>
                <a:lnTo>
                  <a:pt x="2908392" y="0"/>
                </a:lnTo>
                <a:lnTo>
                  <a:pt x="2908392" y="318733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74405">
            <a:off x="-4997455" y="5613517"/>
            <a:ext cx="11677025" cy="11677025"/>
          </a:xfrm>
          <a:custGeom>
            <a:avLst/>
            <a:gdLst/>
            <a:ahLst/>
            <a:cxnLst/>
            <a:rect r="r" b="b" t="t" l="l"/>
            <a:pathLst>
              <a:path h="11677025" w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654963" y="7437093"/>
            <a:ext cx="9567614" cy="956761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171135" y="7437093"/>
            <a:ext cx="2088165" cy="208816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BC3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534962" y="2989198"/>
            <a:ext cx="15218076" cy="5801891"/>
          </a:xfrm>
          <a:custGeom>
            <a:avLst/>
            <a:gdLst/>
            <a:ahLst/>
            <a:cxnLst/>
            <a:rect r="r" b="b" t="t" l="l"/>
            <a:pathLst>
              <a:path h="5801891" w="15218076">
                <a:moveTo>
                  <a:pt x="0" y="0"/>
                </a:moveTo>
                <a:lnTo>
                  <a:pt x="15218076" y="0"/>
                </a:lnTo>
                <a:lnTo>
                  <a:pt x="15218076" y="5801891"/>
                </a:lnTo>
                <a:lnTo>
                  <a:pt x="0" y="58018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379788" y="924129"/>
            <a:ext cx="11528423" cy="814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73"/>
              </a:lnSpc>
            </a:pPr>
            <a:r>
              <a:rPr lang="en-US" sz="6173">
                <a:solidFill>
                  <a:srgbClr val="042E57"/>
                </a:solidFill>
                <a:latin typeface="Gagalin"/>
                <a:ea typeface="Gagalin"/>
                <a:cs typeface="Gagalin"/>
                <a:sym typeface="Gagalin"/>
              </a:rPr>
              <a:t>CHURN PREDICTION USING PYTHON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96388" y="2040690"/>
            <a:ext cx="13895224" cy="496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2"/>
              </a:lnSpc>
            </a:pPr>
            <a:r>
              <a:rPr lang="en-US" sz="3939" b="true">
                <a:solidFill>
                  <a:srgbClr val="1B1A17"/>
                </a:solidFill>
                <a:latin typeface="DM Sans Bold"/>
                <a:ea typeface="DM Sans Bold"/>
                <a:cs typeface="DM Sans Bold"/>
                <a:sym typeface="DM Sans Bold"/>
              </a:rPr>
              <a:t>ESSENTIAL PARTS OF MODEL TRAINING AND PREDICTION.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68113" y="2065029"/>
            <a:ext cx="1349957" cy="6084697"/>
            <a:chOff x="0" y="0"/>
            <a:chExt cx="258540" cy="11653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8540" cy="1165325"/>
            </a:xfrm>
            <a:custGeom>
              <a:avLst/>
              <a:gdLst/>
              <a:ahLst/>
              <a:cxnLst/>
              <a:rect r="r" b="b" t="t" l="l"/>
              <a:pathLst>
                <a:path h="1165325" w="258540">
                  <a:moveTo>
                    <a:pt x="129270" y="0"/>
                  </a:moveTo>
                  <a:lnTo>
                    <a:pt x="129270" y="0"/>
                  </a:lnTo>
                  <a:cubicBezTo>
                    <a:pt x="163555" y="0"/>
                    <a:pt x="196435" y="13619"/>
                    <a:pt x="220678" y="37862"/>
                  </a:cubicBezTo>
                  <a:cubicBezTo>
                    <a:pt x="244921" y="62105"/>
                    <a:pt x="258540" y="94986"/>
                    <a:pt x="258540" y="129270"/>
                  </a:cubicBezTo>
                  <a:lnTo>
                    <a:pt x="258540" y="1036055"/>
                  </a:lnTo>
                  <a:cubicBezTo>
                    <a:pt x="258540" y="1070339"/>
                    <a:pt x="244921" y="1103220"/>
                    <a:pt x="220678" y="1127462"/>
                  </a:cubicBezTo>
                  <a:cubicBezTo>
                    <a:pt x="196435" y="1151705"/>
                    <a:pt x="163555" y="1165325"/>
                    <a:pt x="129270" y="1165325"/>
                  </a:cubicBezTo>
                  <a:lnTo>
                    <a:pt x="129270" y="1165325"/>
                  </a:lnTo>
                  <a:cubicBezTo>
                    <a:pt x="57876" y="1165325"/>
                    <a:pt x="0" y="1107449"/>
                    <a:pt x="0" y="1036055"/>
                  </a:cubicBezTo>
                  <a:lnTo>
                    <a:pt x="0" y="129270"/>
                  </a:lnTo>
                  <a:cubicBezTo>
                    <a:pt x="0" y="57876"/>
                    <a:pt x="57876" y="0"/>
                    <a:pt x="1292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76200"/>
              <a:ext cx="258540" cy="1089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6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89527" y="3213527"/>
            <a:ext cx="784634" cy="784634"/>
          </a:xfrm>
          <a:custGeom>
            <a:avLst/>
            <a:gdLst/>
            <a:ahLst/>
            <a:cxnLst/>
            <a:rect r="r" b="b" t="t" l="l"/>
            <a:pathLst>
              <a:path h="784634" w="784634">
                <a:moveTo>
                  <a:pt x="0" y="0"/>
                </a:moveTo>
                <a:lnTo>
                  <a:pt x="784633" y="0"/>
                </a:lnTo>
                <a:lnTo>
                  <a:pt x="784633" y="784634"/>
                </a:lnTo>
                <a:lnTo>
                  <a:pt x="0" y="784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89527" y="6016670"/>
            <a:ext cx="784634" cy="784634"/>
          </a:xfrm>
          <a:custGeom>
            <a:avLst/>
            <a:gdLst/>
            <a:ahLst/>
            <a:cxnLst/>
            <a:rect r="r" b="b" t="t" l="l"/>
            <a:pathLst>
              <a:path h="784634" w="784634">
                <a:moveTo>
                  <a:pt x="0" y="0"/>
                </a:moveTo>
                <a:lnTo>
                  <a:pt x="784633" y="0"/>
                </a:lnTo>
                <a:lnTo>
                  <a:pt x="784633" y="784633"/>
                </a:lnTo>
                <a:lnTo>
                  <a:pt x="0" y="784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30972" y="3556094"/>
            <a:ext cx="6454701" cy="4659121"/>
          </a:xfrm>
          <a:custGeom>
            <a:avLst/>
            <a:gdLst/>
            <a:ahLst/>
            <a:cxnLst/>
            <a:rect r="r" b="b" t="t" l="l"/>
            <a:pathLst>
              <a:path h="4659121" w="6454701">
                <a:moveTo>
                  <a:pt x="0" y="0"/>
                </a:moveTo>
                <a:lnTo>
                  <a:pt x="6454701" y="0"/>
                </a:lnTo>
                <a:lnTo>
                  <a:pt x="6454701" y="4659120"/>
                </a:lnTo>
                <a:lnTo>
                  <a:pt x="0" y="46591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21533" y="4128807"/>
            <a:ext cx="6634139" cy="812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7015" indent="-288508" lvl="1">
              <a:lnSpc>
                <a:spcPts val="3207"/>
              </a:lnSpc>
              <a:buFont typeface="Arial"/>
              <a:buChar char="•"/>
            </a:pPr>
            <a:r>
              <a:rPr lang="en-US" sz="2672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Integrated Python-generated predictions into Power BI.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79788" y="787876"/>
            <a:ext cx="11528423" cy="1595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73"/>
              </a:lnSpc>
            </a:pPr>
            <a:r>
              <a:rPr lang="en-US" sz="6173">
                <a:solidFill>
                  <a:srgbClr val="042E57"/>
                </a:solidFill>
                <a:latin typeface="Gagalin"/>
                <a:ea typeface="Gagalin"/>
                <a:cs typeface="Gagalin"/>
                <a:sym typeface="Gagalin"/>
              </a:rPr>
              <a:t>CHURN PREDICTION DASHBOARD    </a:t>
            </a:r>
          </a:p>
          <a:p>
            <a:pPr algn="l">
              <a:lnSpc>
                <a:spcPts val="6173"/>
              </a:lnSpc>
            </a:pPr>
            <a:r>
              <a:rPr lang="en-US" sz="6173">
                <a:solidFill>
                  <a:srgbClr val="042E57"/>
                </a:solidFill>
                <a:latin typeface="Gagalin"/>
                <a:ea typeface="Gagalin"/>
                <a:cs typeface="Gagalin"/>
                <a:sym typeface="Gagalin"/>
              </a:rPr>
              <a:t>      – FORECASTING FUTURE RISKS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64711" y="3275792"/>
            <a:ext cx="4657151" cy="593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6"/>
              </a:lnSpc>
            </a:pPr>
            <a:r>
              <a:rPr lang="en-US" sz="3497" b="true">
                <a:solidFill>
                  <a:srgbClr val="2F1800"/>
                </a:solidFill>
                <a:latin typeface="DM Sans Bold"/>
                <a:ea typeface="DM Sans Bold"/>
                <a:cs typeface="DM Sans Bold"/>
                <a:sym typeface="DM Sans Bold"/>
              </a:rPr>
              <a:t>DATA USED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21533" y="6931949"/>
            <a:ext cx="11556135" cy="1624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7015" indent="-288508" lvl="1">
              <a:lnSpc>
                <a:spcPts val="3207"/>
              </a:lnSpc>
              <a:buFont typeface="Arial"/>
              <a:buChar char="•"/>
            </a:pPr>
            <a:r>
              <a:rPr lang="en-US" sz="2672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Created new KPIs to track predicted vs. actual churn.</a:t>
            </a:r>
          </a:p>
          <a:p>
            <a:pPr algn="l" marL="577015" indent="-288508" lvl="1">
              <a:lnSpc>
                <a:spcPts val="3207"/>
              </a:lnSpc>
              <a:buFont typeface="Arial"/>
              <a:buChar char="•"/>
            </a:pPr>
            <a:r>
              <a:rPr lang="en-US" sz="2672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Developed comparison visuals to assess model accuracy.</a:t>
            </a:r>
          </a:p>
          <a:p>
            <a:pPr algn="l" marL="577015" indent="-288508" lvl="1">
              <a:lnSpc>
                <a:spcPts val="3207"/>
              </a:lnSpc>
              <a:buFont typeface="Arial"/>
              <a:buChar char="•"/>
            </a:pPr>
            <a:r>
              <a:rPr lang="en-US" sz="2672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Applied advanced filtering to identify high-risk segments.</a:t>
            </a:r>
          </a:p>
          <a:p>
            <a:pPr algn="l">
              <a:lnSpc>
                <a:spcPts val="3207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864711" y="6078934"/>
            <a:ext cx="6585356" cy="593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6"/>
              </a:lnSpc>
            </a:pPr>
            <a:r>
              <a:rPr lang="en-US" sz="3497" b="true">
                <a:solidFill>
                  <a:srgbClr val="2F1800"/>
                </a:solidFill>
                <a:latin typeface="DM Sans Bold"/>
                <a:ea typeface="DM Sans Bold"/>
                <a:cs typeface="DM Sans Bold"/>
                <a:sym typeface="DM Sans Bold"/>
              </a:rPr>
              <a:t>TRANSFORMATIONS APPLIED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-555030" y="9642030"/>
            <a:ext cx="19398061" cy="1289940"/>
            <a:chOff x="0" y="0"/>
            <a:chExt cx="5108954" cy="33973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108954" cy="339737"/>
            </a:xfrm>
            <a:custGeom>
              <a:avLst/>
              <a:gdLst/>
              <a:ahLst/>
              <a:cxnLst/>
              <a:rect r="r" b="b" t="t" l="l"/>
              <a:pathLst>
                <a:path h="339737" w="5108954">
                  <a:moveTo>
                    <a:pt x="20355" y="0"/>
                  </a:moveTo>
                  <a:lnTo>
                    <a:pt x="5088600" y="0"/>
                  </a:lnTo>
                  <a:cubicBezTo>
                    <a:pt x="5093998" y="0"/>
                    <a:pt x="5099176" y="2144"/>
                    <a:pt x="5102993" y="5962"/>
                  </a:cubicBezTo>
                  <a:cubicBezTo>
                    <a:pt x="5106810" y="9779"/>
                    <a:pt x="5108954" y="14956"/>
                    <a:pt x="5108954" y="20355"/>
                  </a:cubicBezTo>
                  <a:lnTo>
                    <a:pt x="5108954" y="319383"/>
                  </a:lnTo>
                  <a:cubicBezTo>
                    <a:pt x="5108954" y="324781"/>
                    <a:pt x="5106810" y="329958"/>
                    <a:pt x="5102993" y="333776"/>
                  </a:cubicBezTo>
                  <a:cubicBezTo>
                    <a:pt x="5099176" y="337593"/>
                    <a:pt x="5093998" y="339737"/>
                    <a:pt x="5088600" y="339737"/>
                  </a:cubicBezTo>
                  <a:lnTo>
                    <a:pt x="20355" y="339737"/>
                  </a:lnTo>
                  <a:cubicBezTo>
                    <a:pt x="9113" y="339737"/>
                    <a:pt x="0" y="330624"/>
                    <a:pt x="0" y="319383"/>
                  </a:cubicBezTo>
                  <a:lnTo>
                    <a:pt x="0" y="20355"/>
                  </a:lnTo>
                  <a:cubicBezTo>
                    <a:pt x="0" y="9113"/>
                    <a:pt x="9113" y="0"/>
                    <a:pt x="20355" y="0"/>
                  </a:cubicBezTo>
                  <a:close/>
                </a:path>
              </a:pathLst>
            </a:custGeom>
            <a:solidFill>
              <a:srgbClr val="042E57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5108954" cy="3778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true" flipV="true" rot="0">
            <a:off x="0" y="-650078"/>
            <a:ext cx="2908392" cy="3187330"/>
          </a:xfrm>
          <a:custGeom>
            <a:avLst/>
            <a:gdLst/>
            <a:ahLst/>
            <a:cxnLst/>
            <a:rect r="r" b="b" t="t" l="l"/>
            <a:pathLst>
              <a:path h="3187330" w="2908392">
                <a:moveTo>
                  <a:pt x="2908392" y="3187330"/>
                </a:moveTo>
                <a:lnTo>
                  <a:pt x="0" y="3187330"/>
                </a:lnTo>
                <a:lnTo>
                  <a:pt x="0" y="0"/>
                </a:lnTo>
                <a:lnTo>
                  <a:pt x="2908392" y="0"/>
                </a:lnTo>
                <a:lnTo>
                  <a:pt x="2908392" y="318733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true" rot="0">
            <a:off x="15697535" y="0"/>
            <a:ext cx="2590465" cy="2838911"/>
          </a:xfrm>
          <a:custGeom>
            <a:avLst/>
            <a:gdLst/>
            <a:ahLst/>
            <a:cxnLst/>
            <a:rect r="r" b="b" t="t" l="l"/>
            <a:pathLst>
              <a:path h="2838911" w="2590465">
                <a:moveTo>
                  <a:pt x="0" y="2838911"/>
                </a:moveTo>
                <a:lnTo>
                  <a:pt x="2590465" y="2838911"/>
                </a:lnTo>
                <a:lnTo>
                  <a:pt x="2590465" y="0"/>
                </a:lnTo>
                <a:lnTo>
                  <a:pt x="0" y="0"/>
                </a:lnTo>
                <a:lnTo>
                  <a:pt x="0" y="283891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68113" y="2065029"/>
            <a:ext cx="1349957" cy="6084697"/>
            <a:chOff x="0" y="0"/>
            <a:chExt cx="258540" cy="11653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8540" cy="1165325"/>
            </a:xfrm>
            <a:custGeom>
              <a:avLst/>
              <a:gdLst/>
              <a:ahLst/>
              <a:cxnLst/>
              <a:rect r="r" b="b" t="t" l="l"/>
              <a:pathLst>
                <a:path h="1165325" w="258540">
                  <a:moveTo>
                    <a:pt x="129270" y="0"/>
                  </a:moveTo>
                  <a:lnTo>
                    <a:pt x="129270" y="0"/>
                  </a:lnTo>
                  <a:cubicBezTo>
                    <a:pt x="163555" y="0"/>
                    <a:pt x="196435" y="13619"/>
                    <a:pt x="220678" y="37862"/>
                  </a:cubicBezTo>
                  <a:cubicBezTo>
                    <a:pt x="244921" y="62105"/>
                    <a:pt x="258540" y="94986"/>
                    <a:pt x="258540" y="129270"/>
                  </a:cubicBezTo>
                  <a:lnTo>
                    <a:pt x="258540" y="1036055"/>
                  </a:lnTo>
                  <a:cubicBezTo>
                    <a:pt x="258540" y="1070339"/>
                    <a:pt x="244921" y="1103220"/>
                    <a:pt x="220678" y="1127462"/>
                  </a:cubicBezTo>
                  <a:cubicBezTo>
                    <a:pt x="196435" y="1151705"/>
                    <a:pt x="163555" y="1165325"/>
                    <a:pt x="129270" y="1165325"/>
                  </a:cubicBezTo>
                  <a:lnTo>
                    <a:pt x="129270" y="1165325"/>
                  </a:lnTo>
                  <a:cubicBezTo>
                    <a:pt x="57876" y="1165325"/>
                    <a:pt x="0" y="1107449"/>
                    <a:pt x="0" y="1036055"/>
                  </a:cubicBezTo>
                  <a:lnTo>
                    <a:pt x="0" y="129270"/>
                  </a:lnTo>
                  <a:cubicBezTo>
                    <a:pt x="0" y="57876"/>
                    <a:pt x="57876" y="0"/>
                    <a:pt x="1292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76200"/>
              <a:ext cx="258540" cy="1089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6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89527" y="3163777"/>
            <a:ext cx="784634" cy="784634"/>
          </a:xfrm>
          <a:custGeom>
            <a:avLst/>
            <a:gdLst/>
            <a:ahLst/>
            <a:cxnLst/>
            <a:rect r="r" b="b" t="t" l="l"/>
            <a:pathLst>
              <a:path h="784634" w="784634">
                <a:moveTo>
                  <a:pt x="0" y="0"/>
                </a:moveTo>
                <a:lnTo>
                  <a:pt x="784633" y="0"/>
                </a:lnTo>
                <a:lnTo>
                  <a:pt x="784633" y="784634"/>
                </a:lnTo>
                <a:lnTo>
                  <a:pt x="0" y="784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130972" y="3556094"/>
            <a:ext cx="6454701" cy="4659121"/>
          </a:xfrm>
          <a:custGeom>
            <a:avLst/>
            <a:gdLst/>
            <a:ahLst/>
            <a:cxnLst/>
            <a:rect r="r" b="b" t="t" l="l"/>
            <a:pathLst>
              <a:path h="4659121" w="6454701">
                <a:moveTo>
                  <a:pt x="0" y="0"/>
                </a:moveTo>
                <a:lnTo>
                  <a:pt x="6454701" y="0"/>
                </a:lnTo>
                <a:lnTo>
                  <a:pt x="6454701" y="4659120"/>
                </a:lnTo>
                <a:lnTo>
                  <a:pt x="0" y="46591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13263" y="4227504"/>
            <a:ext cx="9586289" cy="440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7015" indent="-288507" lvl="1">
              <a:lnSpc>
                <a:spcPts val="3207"/>
              </a:lnSpc>
              <a:buFont typeface="Arial"/>
              <a:buChar char="•"/>
            </a:pPr>
            <a:r>
              <a:rPr lang="en-US" b="true" sz="2672">
                <a:solidFill>
                  <a:srgbClr val="2F1800"/>
                </a:solidFill>
                <a:latin typeface="DM Sans Bold"/>
                <a:ea typeface="DM Sans Bold"/>
                <a:cs typeface="DM Sans Bold"/>
                <a:sym typeface="DM Sans Bold"/>
              </a:rPr>
              <a:t>Prediction Accuracy: </a:t>
            </a:r>
            <a:r>
              <a:rPr lang="en-US" sz="2672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The model correctly flagged high-risk churners, matching historical churn trends.</a:t>
            </a:r>
          </a:p>
          <a:p>
            <a:pPr algn="l">
              <a:lnSpc>
                <a:spcPts val="3207"/>
              </a:lnSpc>
            </a:pPr>
          </a:p>
          <a:p>
            <a:pPr algn="l" marL="577015" indent="-288507" lvl="1">
              <a:lnSpc>
                <a:spcPts val="3207"/>
              </a:lnSpc>
              <a:buFont typeface="Arial"/>
              <a:buChar char="•"/>
            </a:pPr>
            <a:r>
              <a:rPr lang="en-US" b="true" sz="2672">
                <a:solidFill>
                  <a:srgbClr val="2F1800"/>
                </a:solidFill>
                <a:latin typeface="DM Sans Bold"/>
                <a:ea typeface="DM Sans Bold"/>
                <a:cs typeface="DM Sans Bold"/>
                <a:sym typeface="DM Sans Bold"/>
              </a:rPr>
              <a:t>Customer Profiles at Risk: </a:t>
            </a:r>
            <a:r>
              <a:rPr lang="en-US" sz="2672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Predicted churners tend to have low tenure, high monthly bills, and limited service engagement.</a:t>
            </a:r>
          </a:p>
          <a:p>
            <a:pPr algn="l">
              <a:lnSpc>
                <a:spcPts val="3207"/>
              </a:lnSpc>
            </a:pPr>
          </a:p>
          <a:p>
            <a:pPr algn="l" marL="577015" indent="-288507" lvl="1">
              <a:lnSpc>
                <a:spcPts val="3207"/>
              </a:lnSpc>
              <a:buFont typeface="Arial"/>
              <a:buChar char="•"/>
            </a:pPr>
            <a:r>
              <a:rPr lang="en-US" b="true" sz="2672">
                <a:solidFill>
                  <a:srgbClr val="2F1800"/>
                </a:solidFill>
                <a:latin typeface="DM Sans Bold"/>
                <a:ea typeface="DM Sans Bold"/>
                <a:cs typeface="DM Sans Bold"/>
                <a:sym typeface="DM Sans Bold"/>
              </a:rPr>
              <a:t>Actionable Interventions: </a:t>
            </a:r>
            <a:r>
              <a:rPr lang="en-US" sz="2672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Offering retention strategies (discounts, personalized offers) to predicted churners can reduce churn rates significantly.</a:t>
            </a:r>
          </a:p>
          <a:p>
            <a:pPr algn="l">
              <a:lnSpc>
                <a:spcPts val="3207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379788" y="787876"/>
            <a:ext cx="11528423" cy="1595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73"/>
              </a:lnSpc>
            </a:pPr>
            <a:r>
              <a:rPr lang="en-US" sz="6173">
                <a:solidFill>
                  <a:srgbClr val="042E57"/>
                </a:solidFill>
                <a:latin typeface="Gagalin"/>
                <a:ea typeface="Gagalin"/>
                <a:cs typeface="Gagalin"/>
                <a:sym typeface="Gagalin"/>
              </a:rPr>
              <a:t>CHURN PREDICTION DASHBOARD    </a:t>
            </a:r>
          </a:p>
          <a:p>
            <a:pPr algn="l">
              <a:lnSpc>
                <a:spcPts val="6173"/>
              </a:lnSpc>
            </a:pPr>
            <a:r>
              <a:rPr lang="en-US" sz="6173">
                <a:solidFill>
                  <a:srgbClr val="042E57"/>
                </a:solidFill>
                <a:latin typeface="Gagalin"/>
                <a:ea typeface="Gagalin"/>
                <a:cs typeface="Gagalin"/>
                <a:sym typeface="Gagalin"/>
              </a:rPr>
              <a:t>      – FORECASTING FUTURE RISKS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50761" y="3226019"/>
            <a:ext cx="4657151" cy="593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6"/>
              </a:lnSpc>
            </a:pPr>
            <a:r>
              <a:rPr lang="en-US" sz="3497" b="true">
                <a:solidFill>
                  <a:srgbClr val="2F1800"/>
                </a:solidFill>
                <a:latin typeface="DM Sans Bold"/>
                <a:ea typeface="DM Sans Bold"/>
                <a:cs typeface="DM Sans Bold"/>
                <a:sym typeface="DM Sans Bold"/>
              </a:rPr>
              <a:t>KEY INSIGHTS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-555030" y="9642030"/>
            <a:ext cx="19398061" cy="1289940"/>
            <a:chOff x="0" y="0"/>
            <a:chExt cx="5108954" cy="33973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108954" cy="339737"/>
            </a:xfrm>
            <a:custGeom>
              <a:avLst/>
              <a:gdLst/>
              <a:ahLst/>
              <a:cxnLst/>
              <a:rect r="r" b="b" t="t" l="l"/>
              <a:pathLst>
                <a:path h="339737" w="5108954">
                  <a:moveTo>
                    <a:pt x="20355" y="0"/>
                  </a:moveTo>
                  <a:lnTo>
                    <a:pt x="5088600" y="0"/>
                  </a:lnTo>
                  <a:cubicBezTo>
                    <a:pt x="5093998" y="0"/>
                    <a:pt x="5099176" y="2144"/>
                    <a:pt x="5102993" y="5962"/>
                  </a:cubicBezTo>
                  <a:cubicBezTo>
                    <a:pt x="5106810" y="9779"/>
                    <a:pt x="5108954" y="14956"/>
                    <a:pt x="5108954" y="20355"/>
                  </a:cubicBezTo>
                  <a:lnTo>
                    <a:pt x="5108954" y="319383"/>
                  </a:lnTo>
                  <a:cubicBezTo>
                    <a:pt x="5108954" y="324781"/>
                    <a:pt x="5106810" y="329958"/>
                    <a:pt x="5102993" y="333776"/>
                  </a:cubicBezTo>
                  <a:cubicBezTo>
                    <a:pt x="5099176" y="337593"/>
                    <a:pt x="5093998" y="339737"/>
                    <a:pt x="5088600" y="339737"/>
                  </a:cubicBezTo>
                  <a:lnTo>
                    <a:pt x="20355" y="339737"/>
                  </a:lnTo>
                  <a:cubicBezTo>
                    <a:pt x="9113" y="339737"/>
                    <a:pt x="0" y="330624"/>
                    <a:pt x="0" y="319383"/>
                  </a:cubicBezTo>
                  <a:lnTo>
                    <a:pt x="0" y="20355"/>
                  </a:lnTo>
                  <a:cubicBezTo>
                    <a:pt x="0" y="9113"/>
                    <a:pt x="9113" y="0"/>
                    <a:pt x="20355" y="0"/>
                  </a:cubicBezTo>
                  <a:close/>
                </a:path>
              </a:pathLst>
            </a:custGeom>
            <a:solidFill>
              <a:srgbClr val="042E5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108954" cy="3778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true" flipV="true" rot="0">
            <a:off x="0" y="-650078"/>
            <a:ext cx="2908392" cy="3187330"/>
          </a:xfrm>
          <a:custGeom>
            <a:avLst/>
            <a:gdLst/>
            <a:ahLst/>
            <a:cxnLst/>
            <a:rect r="r" b="b" t="t" l="l"/>
            <a:pathLst>
              <a:path h="3187330" w="2908392">
                <a:moveTo>
                  <a:pt x="2908392" y="3187330"/>
                </a:moveTo>
                <a:lnTo>
                  <a:pt x="0" y="3187330"/>
                </a:lnTo>
                <a:lnTo>
                  <a:pt x="0" y="0"/>
                </a:lnTo>
                <a:lnTo>
                  <a:pt x="2908392" y="0"/>
                </a:lnTo>
                <a:lnTo>
                  <a:pt x="2908392" y="318733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true" rot="0">
            <a:off x="15697535" y="0"/>
            <a:ext cx="2590465" cy="2838911"/>
          </a:xfrm>
          <a:custGeom>
            <a:avLst/>
            <a:gdLst/>
            <a:ahLst/>
            <a:cxnLst/>
            <a:rect r="r" b="b" t="t" l="l"/>
            <a:pathLst>
              <a:path h="2838911" w="2590465">
                <a:moveTo>
                  <a:pt x="0" y="2838911"/>
                </a:moveTo>
                <a:lnTo>
                  <a:pt x="2590465" y="2838911"/>
                </a:lnTo>
                <a:lnTo>
                  <a:pt x="2590465" y="0"/>
                </a:lnTo>
                <a:lnTo>
                  <a:pt x="0" y="0"/>
                </a:lnTo>
                <a:lnTo>
                  <a:pt x="0" y="283891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8133" y="3669538"/>
            <a:ext cx="8746431" cy="4947686"/>
            <a:chOff x="0" y="0"/>
            <a:chExt cx="2303587" cy="13030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03587" cy="1303094"/>
            </a:xfrm>
            <a:custGeom>
              <a:avLst/>
              <a:gdLst/>
              <a:ahLst/>
              <a:cxnLst/>
              <a:rect r="r" b="b" t="t" l="l"/>
              <a:pathLst>
                <a:path h="1303094" w="2303587">
                  <a:moveTo>
                    <a:pt x="61961" y="0"/>
                  </a:moveTo>
                  <a:lnTo>
                    <a:pt x="2241626" y="0"/>
                  </a:lnTo>
                  <a:cubicBezTo>
                    <a:pt x="2275846" y="0"/>
                    <a:pt x="2303587" y="27741"/>
                    <a:pt x="2303587" y="61961"/>
                  </a:cubicBezTo>
                  <a:lnTo>
                    <a:pt x="2303587" y="1241134"/>
                  </a:lnTo>
                  <a:cubicBezTo>
                    <a:pt x="2303587" y="1257567"/>
                    <a:pt x="2297059" y="1273326"/>
                    <a:pt x="2285439" y="1284946"/>
                  </a:cubicBezTo>
                  <a:cubicBezTo>
                    <a:pt x="2273819" y="1296566"/>
                    <a:pt x="2258059" y="1303094"/>
                    <a:pt x="2241626" y="1303094"/>
                  </a:cubicBezTo>
                  <a:lnTo>
                    <a:pt x="61961" y="1303094"/>
                  </a:lnTo>
                  <a:cubicBezTo>
                    <a:pt x="45528" y="1303094"/>
                    <a:pt x="29768" y="1296566"/>
                    <a:pt x="18148" y="1284946"/>
                  </a:cubicBezTo>
                  <a:cubicBezTo>
                    <a:pt x="6528" y="1273326"/>
                    <a:pt x="0" y="1257567"/>
                    <a:pt x="0" y="1241134"/>
                  </a:cubicBezTo>
                  <a:lnTo>
                    <a:pt x="0" y="61961"/>
                  </a:lnTo>
                  <a:cubicBezTo>
                    <a:pt x="0" y="45528"/>
                    <a:pt x="6528" y="29768"/>
                    <a:pt x="18148" y="18148"/>
                  </a:cubicBezTo>
                  <a:cubicBezTo>
                    <a:pt x="29768" y="6528"/>
                    <a:pt x="45528" y="0"/>
                    <a:pt x="61961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03587" cy="13411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608137" y="2065055"/>
            <a:ext cx="5134518" cy="6552169"/>
          </a:xfrm>
          <a:custGeom>
            <a:avLst/>
            <a:gdLst/>
            <a:ahLst/>
            <a:cxnLst/>
            <a:rect r="r" b="b" t="t" l="l"/>
            <a:pathLst>
              <a:path h="6552169" w="5134518">
                <a:moveTo>
                  <a:pt x="0" y="0"/>
                </a:moveTo>
                <a:lnTo>
                  <a:pt x="5134517" y="0"/>
                </a:lnTo>
                <a:lnTo>
                  <a:pt x="5134517" y="6552168"/>
                </a:lnTo>
                <a:lnTo>
                  <a:pt x="0" y="65521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18133" y="1937949"/>
            <a:ext cx="10766863" cy="1003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9"/>
              </a:lnSpc>
            </a:pPr>
            <a:r>
              <a:rPr lang="en-US" sz="6999" spc="-20">
                <a:solidFill>
                  <a:srgbClr val="042E57"/>
                </a:solidFill>
                <a:latin typeface="Gagalin"/>
                <a:ea typeface="Gagalin"/>
                <a:cs typeface="Gagalin"/>
                <a:sym typeface="Gagalin"/>
              </a:rPr>
              <a:t>RESULTS &amp; BUSINESS IMPACT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88938" y="4205996"/>
            <a:ext cx="7404822" cy="433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39"/>
              </a:lnSpc>
            </a:pPr>
            <a:r>
              <a:rPr lang="en-US" sz="3099" b="true">
                <a:solidFill>
                  <a:srgbClr val="000000"/>
                </a:solidFill>
                <a:latin typeface="Nunito Sans Condensed Bold"/>
                <a:ea typeface="Nunito Sans Condensed Bold"/>
                <a:cs typeface="Nunito Sans Condensed Bold"/>
                <a:sym typeface="Nunito Sans Condensed Bold"/>
              </a:rPr>
              <a:t>Key Findings</a:t>
            </a:r>
          </a:p>
          <a:p>
            <a:pPr algn="just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SQL cleaning and analysis improved data quality by 22%.</a:t>
            </a:r>
          </a:p>
          <a:p>
            <a:pPr algn="just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Power BI dashboards provided actionable insights on churn drivers.</a:t>
            </a:r>
          </a:p>
          <a:p>
            <a:pPr algn="just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Python model achieved 84% accuracy in predicting churners.</a:t>
            </a:r>
          </a:p>
          <a:p>
            <a:pPr algn="just">
              <a:lnSpc>
                <a:spcPts val="4339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735226" y="-1653048"/>
            <a:ext cx="3884681" cy="3884681"/>
          </a:xfrm>
          <a:custGeom>
            <a:avLst/>
            <a:gdLst/>
            <a:ahLst/>
            <a:cxnLst/>
            <a:rect r="r" b="b" t="t" l="l"/>
            <a:pathLst>
              <a:path h="3884681" w="3884681">
                <a:moveTo>
                  <a:pt x="0" y="0"/>
                </a:moveTo>
                <a:lnTo>
                  <a:pt x="3884681" y="0"/>
                </a:lnTo>
                <a:lnTo>
                  <a:pt x="3884681" y="3884681"/>
                </a:lnTo>
                <a:lnTo>
                  <a:pt x="0" y="38846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54567" y="-78450"/>
            <a:ext cx="2143505" cy="2143505"/>
          </a:xfrm>
          <a:custGeom>
            <a:avLst/>
            <a:gdLst/>
            <a:ahLst/>
            <a:cxnLst/>
            <a:rect r="r" b="b" t="t" l="l"/>
            <a:pathLst>
              <a:path h="2143505" w="2143505">
                <a:moveTo>
                  <a:pt x="0" y="0"/>
                </a:moveTo>
                <a:lnTo>
                  <a:pt x="2143505" y="0"/>
                </a:lnTo>
                <a:lnTo>
                  <a:pt x="2143505" y="2143505"/>
                </a:lnTo>
                <a:lnTo>
                  <a:pt x="0" y="21435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7132987" y="-259192"/>
            <a:ext cx="4321546" cy="1096969"/>
          </a:xfrm>
          <a:custGeom>
            <a:avLst/>
            <a:gdLst/>
            <a:ahLst/>
            <a:cxnLst/>
            <a:rect r="r" b="b" t="t" l="l"/>
            <a:pathLst>
              <a:path h="1096969" w="4321546">
                <a:moveTo>
                  <a:pt x="0" y="0"/>
                </a:moveTo>
                <a:lnTo>
                  <a:pt x="4321546" y="0"/>
                </a:lnTo>
                <a:lnTo>
                  <a:pt x="4321546" y="1096969"/>
                </a:lnTo>
                <a:lnTo>
                  <a:pt x="0" y="10969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555030" y="9642030"/>
            <a:ext cx="19398061" cy="1289940"/>
            <a:chOff x="0" y="0"/>
            <a:chExt cx="5108954" cy="33973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108954" cy="339737"/>
            </a:xfrm>
            <a:custGeom>
              <a:avLst/>
              <a:gdLst/>
              <a:ahLst/>
              <a:cxnLst/>
              <a:rect r="r" b="b" t="t" l="l"/>
              <a:pathLst>
                <a:path h="339737" w="5108954">
                  <a:moveTo>
                    <a:pt x="20355" y="0"/>
                  </a:moveTo>
                  <a:lnTo>
                    <a:pt x="5088600" y="0"/>
                  </a:lnTo>
                  <a:cubicBezTo>
                    <a:pt x="5093998" y="0"/>
                    <a:pt x="5099176" y="2144"/>
                    <a:pt x="5102993" y="5962"/>
                  </a:cubicBezTo>
                  <a:cubicBezTo>
                    <a:pt x="5106810" y="9779"/>
                    <a:pt x="5108954" y="14956"/>
                    <a:pt x="5108954" y="20355"/>
                  </a:cubicBezTo>
                  <a:lnTo>
                    <a:pt x="5108954" y="319383"/>
                  </a:lnTo>
                  <a:cubicBezTo>
                    <a:pt x="5108954" y="324781"/>
                    <a:pt x="5106810" y="329958"/>
                    <a:pt x="5102993" y="333776"/>
                  </a:cubicBezTo>
                  <a:cubicBezTo>
                    <a:pt x="5099176" y="337593"/>
                    <a:pt x="5093998" y="339737"/>
                    <a:pt x="5088600" y="339737"/>
                  </a:cubicBezTo>
                  <a:lnTo>
                    <a:pt x="20355" y="339737"/>
                  </a:lnTo>
                  <a:cubicBezTo>
                    <a:pt x="9113" y="339737"/>
                    <a:pt x="0" y="330624"/>
                    <a:pt x="0" y="319383"/>
                  </a:cubicBezTo>
                  <a:lnTo>
                    <a:pt x="0" y="20355"/>
                  </a:lnTo>
                  <a:cubicBezTo>
                    <a:pt x="0" y="9113"/>
                    <a:pt x="9113" y="0"/>
                    <a:pt x="20355" y="0"/>
                  </a:cubicBezTo>
                  <a:close/>
                </a:path>
              </a:pathLst>
            </a:custGeom>
            <a:solidFill>
              <a:srgbClr val="042E5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108954" cy="3778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78535" y="3978328"/>
            <a:ext cx="4447317" cy="4463548"/>
          </a:xfrm>
          <a:custGeom>
            <a:avLst/>
            <a:gdLst/>
            <a:ahLst/>
            <a:cxnLst/>
            <a:rect r="r" b="b" t="t" l="l"/>
            <a:pathLst>
              <a:path h="4463548" w="4447317">
                <a:moveTo>
                  <a:pt x="0" y="0"/>
                </a:moveTo>
                <a:lnTo>
                  <a:pt x="4447316" y="0"/>
                </a:lnTo>
                <a:lnTo>
                  <a:pt x="4447316" y="4463548"/>
                </a:lnTo>
                <a:lnTo>
                  <a:pt x="0" y="44635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373033" y="1637439"/>
            <a:ext cx="6886267" cy="6804437"/>
            <a:chOff x="0" y="0"/>
            <a:chExt cx="1813667" cy="17921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13667" cy="1792115"/>
            </a:xfrm>
            <a:custGeom>
              <a:avLst/>
              <a:gdLst/>
              <a:ahLst/>
              <a:cxnLst/>
              <a:rect r="r" b="b" t="t" l="l"/>
              <a:pathLst>
                <a:path h="1792115" w="1813667">
                  <a:moveTo>
                    <a:pt x="78698" y="0"/>
                  </a:moveTo>
                  <a:lnTo>
                    <a:pt x="1734969" y="0"/>
                  </a:lnTo>
                  <a:cubicBezTo>
                    <a:pt x="1778433" y="0"/>
                    <a:pt x="1813667" y="35234"/>
                    <a:pt x="1813667" y="78698"/>
                  </a:cubicBezTo>
                  <a:lnTo>
                    <a:pt x="1813667" y="1713417"/>
                  </a:lnTo>
                  <a:cubicBezTo>
                    <a:pt x="1813667" y="1756881"/>
                    <a:pt x="1778433" y="1792115"/>
                    <a:pt x="1734969" y="1792115"/>
                  </a:cubicBezTo>
                  <a:lnTo>
                    <a:pt x="78698" y="1792115"/>
                  </a:lnTo>
                  <a:cubicBezTo>
                    <a:pt x="35234" y="1792115"/>
                    <a:pt x="0" y="1756881"/>
                    <a:pt x="0" y="1713417"/>
                  </a:cubicBezTo>
                  <a:lnTo>
                    <a:pt x="0" y="78698"/>
                  </a:lnTo>
                  <a:cubicBezTo>
                    <a:pt x="0" y="35234"/>
                    <a:pt x="35234" y="0"/>
                    <a:pt x="78698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813667" cy="18302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001487" y="1296620"/>
            <a:ext cx="8744090" cy="198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9"/>
              </a:lnSpc>
            </a:pPr>
            <a:r>
              <a:rPr lang="en-US" sz="6999" spc="-20">
                <a:solidFill>
                  <a:srgbClr val="042E57"/>
                </a:solidFill>
                <a:latin typeface="Gagalin"/>
                <a:ea typeface="Gagalin"/>
                <a:cs typeface="Gagalin"/>
                <a:sym typeface="Gagalin"/>
              </a:rPr>
              <a:t>BUSINESS RECOMMENDATIONS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87155" y="2062751"/>
            <a:ext cx="5658024" cy="5887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2819" indent="-361409" lvl="1">
              <a:lnSpc>
                <a:spcPts val="4687"/>
              </a:lnSpc>
              <a:buFont typeface="Arial"/>
              <a:buChar char="•"/>
            </a:pPr>
            <a:r>
              <a:rPr lang="en-US" sz="3347">
                <a:solidFill>
                  <a:srgbClr val="000000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Offer discounts or loyalty programs for high-risk customers.</a:t>
            </a:r>
          </a:p>
          <a:p>
            <a:pPr algn="l">
              <a:lnSpc>
                <a:spcPts val="4687"/>
              </a:lnSpc>
            </a:pPr>
          </a:p>
          <a:p>
            <a:pPr algn="l" marL="722819" indent="-361409" lvl="1">
              <a:lnSpc>
                <a:spcPts val="4687"/>
              </a:lnSpc>
              <a:buFont typeface="Arial"/>
              <a:buChar char="•"/>
            </a:pPr>
            <a:r>
              <a:rPr lang="en-US" sz="3347">
                <a:solidFill>
                  <a:srgbClr val="000000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Improve customer service interactions to reduce churn.</a:t>
            </a:r>
          </a:p>
          <a:p>
            <a:pPr algn="l">
              <a:lnSpc>
                <a:spcPts val="4687"/>
              </a:lnSpc>
            </a:pPr>
          </a:p>
          <a:p>
            <a:pPr algn="l" marL="722819" indent="-361409" lvl="1">
              <a:lnSpc>
                <a:spcPts val="4687"/>
              </a:lnSpc>
              <a:spcBef>
                <a:spcPct val="0"/>
              </a:spcBef>
              <a:buFont typeface="Arial"/>
              <a:buChar char="•"/>
            </a:pPr>
            <a:r>
              <a:rPr lang="en-US" sz="3347">
                <a:solidFill>
                  <a:srgbClr val="000000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Focus on long-term contracts to increase retention.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206374" y="-171978"/>
            <a:ext cx="2207861" cy="2207861"/>
          </a:xfrm>
          <a:custGeom>
            <a:avLst/>
            <a:gdLst/>
            <a:ahLst/>
            <a:cxnLst/>
            <a:rect r="r" b="b" t="t" l="l"/>
            <a:pathLst>
              <a:path h="2207861" w="2207861">
                <a:moveTo>
                  <a:pt x="0" y="0"/>
                </a:moveTo>
                <a:lnTo>
                  <a:pt x="2207861" y="0"/>
                </a:lnTo>
                <a:lnTo>
                  <a:pt x="2207861" y="2207860"/>
                </a:lnTo>
                <a:lnTo>
                  <a:pt x="0" y="22078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792632" y="4295721"/>
            <a:ext cx="3585264" cy="3585264"/>
          </a:xfrm>
          <a:custGeom>
            <a:avLst/>
            <a:gdLst/>
            <a:ahLst/>
            <a:cxnLst/>
            <a:rect r="r" b="b" t="t" l="l"/>
            <a:pathLst>
              <a:path h="3585264" w="3585264">
                <a:moveTo>
                  <a:pt x="0" y="0"/>
                </a:moveTo>
                <a:lnTo>
                  <a:pt x="3585264" y="0"/>
                </a:lnTo>
                <a:lnTo>
                  <a:pt x="3585264" y="3585264"/>
                </a:lnTo>
                <a:lnTo>
                  <a:pt x="0" y="35852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085439" y="874106"/>
            <a:ext cx="1461456" cy="365364"/>
          </a:xfrm>
          <a:custGeom>
            <a:avLst/>
            <a:gdLst/>
            <a:ahLst/>
            <a:cxnLst/>
            <a:rect r="r" b="b" t="t" l="l"/>
            <a:pathLst>
              <a:path h="365364" w="1461456">
                <a:moveTo>
                  <a:pt x="0" y="0"/>
                </a:moveTo>
                <a:lnTo>
                  <a:pt x="1461456" y="0"/>
                </a:lnTo>
                <a:lnTo>
                  <a:pt x="1461456" y="365364"/>
                </a:lnTo>
                <a:lnTo>
                  <a:pt x="0" y="3653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564555" y="9642030"/>
            <a:ext cx="19398061" cy="1289940"/>
            <a:chOff x="0" y="0"/>
            <a:chExt cx="5108954" cy="33973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108954" cy="339737"/>
            </a:xfrm>
            <a:custGeom>
              <a:avLst/>
              <a:gdLst/>
              <a:ahLst/>
              <a:cxnLst/>
              <a:rect r="r" b="b" t="t" l="l"/>
              <a:pathLst>
                <a:path h="339737" w="5108954">
                  <a:moveTo>
                    <a:pt x="20355" y="0"/>
                  </a:moveTo>
                  <a:lnTo>
                    <a:pt x="5088600" y="0"/>
                  </a:lnTo>
                  <a:cubicBezTo>
                    <a:pt x="5093998" y="0"/>
                    <a:pt x="5099176" y="2144"/>
                    <a:pt x="5102993" y="5962"/>
                  </a:cubicBezTo>
                  <a:cubicBezTo>
                    <a:pt x="5106810" y="9779"/>
                    <a:pt x="5108954" y="14956"/>
                    <a:pt x="5108954" y="20355"/>
                  </a:cubicBezTo>
                  <a:lnTo>
                    <a:pt x="5108954" y="319383"/>
                  </a:lnTo>
                  <a:cubicBezTo>
                    <a:pt x="5108954" y="324781"/>
                    <a:pt x="5106810" y="329958"/>
                    <a:pt x="5102993" y="333776"/>
                  </a:cubicBezTo>
                  <a:cubicBezTo>
                    <a:pt x="5099176" y="337593"/>
                    <a:pt x="5093998" y="339737"/>
                    <a:pt x="5088600" y="339737"/>
                  </a:cubicBezTo>
                  <a:lnTo>
                    <a:pt x="20355" y="339737"/>
                  </a:lnTo>
                  <a:cubicBezTo>
                    <a:pt x="9113" y="339737"/>
                    <a:pt x="0" y="330624"/>
                    <a:pt x="0" y="319383"/>
                  </a:cubicBezTo>
                  <a:lnTo>
                    <a:pt x="0" y="20355"/>
                  </a:lnTo>
                  <a:cubicBezTo>
                    <a:pt x="0" y="9113"/>
                    <a:pt x="9113" y="0"/>
                    <a:pt x="20355" y="0"/>
                  </a:cubicBezTo>
                  <a:close/>
                </a:path>
              </a:pathLst>
            </a:custGeom>
            <a:solidFill>
              <a:srgbClr val="042E5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108954" cy="3778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81134" y="2913074"/>
            <a:ext cx="10525732" cy="5418076"/>
            <a:chOff x="0" y="0"/>
            <a:chExt cx="2772209" cy="14269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72209" cy="1426983"/>
            </a:xfrm>
            <a:custGeom>
              <a:avLst/>
              <a:gdLst/>
              <a:ahLst/>
              <a:cxnLst/>
              <a:rect r="r" b="b" t="t" l="l"/>
              <a:pathLst>
                <a:path h="1426983" w="2772209">
                  <a:moveTo>
                    <a:pt x="51487" y="0"/>
                  </a:moveTo>
                  <a:lnTo>
                    <a:pt x="2720722" y="0"/>
                  </a:lnTo>
                  <a:cubicBezTo>
                    <a:pt x="2734377" y="0"/>
                    <a:pt x="2747473" y="5424"/>
                    <a:pt x="2757129" y="15080"/>
                  </a:cubicBezTo>
                  <a:cubicBezTo>
                    <a:pt x="2766785" y="24736"/>
                    <a:pt x="2772209" y="37832"/>
                    <a:pt x="2772209" y="51487"/>
                  </a:cubicBezTo>
                  <a:lnTo>
                    <a:pt x="2772209" y="1375496"/>
                  </a:lnTo>
                  <a:cubicBezTo>
                    <a:pt x="2772209" y="1389151"/>
                    <a:pt x="2766785" y="1402247"/>
                    <a:pt x="2757129" y="1411903"/>
                  </a:cubicBezTo>
                  <a:cubicBezTo>
                    <a:pt x="2747473" y="1421558"/>
                    <a:pt x="2734377" y="1426983"/>
                    <a:pt x="2720722" y="1426983"/>
                  </a:cubicBezTo>
                  <a:lnTo>
                    <a:pt x="51487" y="1426983"/>
                  </a:lnTo>
                  <a:cubicBezTo>
                    <a:pt x="37832" y="1426983"/>
                    <a:pt x="24736" y="1421558"/>
                    <a:pt x="15080" y="1411903"/>
                  </a:cubicBezTo>
                  <a:cubicBezTo>
                    <a:pt x="5424" y="1402247"/>
                    <a:pt x="0" y="1389151"/>
                    <a:pt x="0" y="1375496"/>
                  </a:cubicBezTo>
                  <a:lnTo>
                    <a:pt x="0" y="51487"/>
                  </a:lnTo>
                  <a:cubicBezTo>
                    <a:pt x="0" y="37832"/>
                    <a:pt x="5424" y="24736"/>
                    <a:pt x="15080" y="15080"/>
                  </a:cubicBezTo>
                  <a:cubicBezTo>
                    <a:pt x="24736" y="5424"/>
                    <a:pt x="37832" y="0"/>
                    <a:pt x="51487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72209" cy="1465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482441" y="3356639"/>
            <a:ext cx="9323117" cy="4604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01225" indent="-350613" lvl="1">
              <a:lnSpc>
                <a:spcPts val="4547"/>
              </a:lnSpc>
              <a:buFont typeface="Arial"/>
              <a:buChar char="•"/>
            </a:pPr>
            <a:r>
              <a:rPr lang="en-US" b="true" sz="3247">
                <a:solidFill>
                  <a:srgbClr val="000000"/>
                </a:solidFill>
                <a:latin typeface="Nunito Sans Condensed Bold"/>
                <a:ea typeface="Nunito Sans Condensed Bold"/>
                <a:cs typeface="Nunito Sans Condensed Bold"/>
                <a:sym typeface="Nunito Sans Condensed Bold"/>
              </a:rPr>
              <a:t>What worked well:</a:t>
            </a:r>
            <a:r>
              <a:rPr lang="en-US" sz="3247">
                <a:solidFill>
                  <a:srgbClr val="000000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 Integration of SQL, Power BI, and Python for a full churn analysis pipeline.</a:t>
            </a:r>
          </a:p>
          <a:p>
            <a:pPr algn="just">
              <a:lnSpc>
                <a:spcPts val="4547"/>
              </a:lnSpc>
            </a:pPr>
          </a:p>
          <a:p>
            <a:pPr algn="just" marL="701225" indent="-350613" lvl="1">
              <a:lnSpc>
                <a:spcPts val="4547"/>
              </a:lnSpc>
              <a:buFont typeface="Arial"/>
              <a:buChar char="•"/>
            </a:pPr>
            <a:r>
              <a:rPr lang="en-US" b="true" sz="3247">
                <a:solidFill>
                  <a:srgbClr val="000000"/>
                </a:solidFill>
                <a:latin typeface="Nunito Sans Condensed Bold"/>
                <a:ea typeface="Nunito Sans Condensed Bold"/>
                <a:cs typeface="Nunito Sans Condensed Bold"/>
                <a:sym typeface="Nunito Sans Condensed Bold"/>
              </a:rPr>
              <a:t>Future improvements:</a:t>
            </a:r>
            <a:r>
              <a:rPr lang="en-US" sz="3247">
                <a:solidFill>
                  <a:srgbClr val="000000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 Testing additional ML models (e.g., XGBoost, Logistic Regression).</a:t>
            </a:r>
          </a:p>
          <a:p>
            <a:pPr algn="just">
              <a:lnSpc>
                <a:spcPts val="4547"/>
              </a:lnSpc>
            </a:pPr>
          </a:p>
          <a:p>
            <a:pPr algn="just" marL="701225" indent="-350613" lvl="1">
              <a:lnSpc>
                <a:spcPts val="454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247">
                <a:solidFill>
                  <a:srgbClr val="000000"/>
                </a:solidFill>
                <a:latin typeface="Nunito Sans Condensed Bold"/>
                <a:ea typeface="Nunito Sans Condensed Bold"/>
                <a:cs typeface="Nunito Sans Condensed Bold"/>
                <a:sym typeface="Nunito Sans Condensed Bold"/>
              </a:rPr>
              <a:t>Possible Enhancements: </a:t>
            </a:r>
            <a:r>
              <a:rPr lang="en-US" sz="3247">
                <a:solidFill>
                  <a:srgbClr val="000000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Adding real-time churn tracking using automated pipelines.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12489" y="1513868"/>
            <a:ext cx="6463023" cy="1003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69"/>
              </a:lnSpc>
            </a:pPr>
            <a:r>
              <a:rPr lang="en-US" b="true" sz="6999" spc="-20">
                <a:solidFill>
                  <a:srgbClr val="000000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CONCLUSION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2128590" y="-1713955"/>
            <a:ext cx="4893489" cy="4893489"/>
          </a:xfrm>
          <a:custGeom>
            <a:avLst/>
            <a:gdLst/>
            <a:ahLst/>
            <a:cxnLst/>
            <a:rect r="r" b="b" t="t" l="l"/>
            <a:pathLst>
              <a:path h="4893489" w="4893489">
                <a:moveTo>
                  <a:pt x="0" y="0"/>
                </a:moveTo>
                <a:lnTo>
                  <a:pt x="4893489" y="0"/>
                </a:lnTo>
                <a:lnTo>
                  <a:pt x="4893489" y="4893489"/>
                </a:lnTo>
                <a:lnTo>
                  <a:pt x="0" y="48934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521291" y="-1713955"/>
            <a:ext cx="4893489" cy="4893489"/>
          </a:xfrm>
          <a:custGeom>
            <a:avLst/>
            <a:gdLst/>
            <a:ahLst/>
            <a:cxnLst/>
            <a:rect r="r" b="b" t="t" l="l"/>
            <a:pathLst>
              <a:path h="4893489" w="4893489">
                <a:moveTo>
                  <a:pt x="0" y="0"/>
                </a:moveTo>
                <a:lnTo>
                  <a:pt x="4893489" y="0"/>
                </a:lnTo>
                <a:lnTo>
                  <a:pt x="4893489" y="4893489"/>
                </a:lnTo>
                <a:lnTo>
                  <a:pt x="0" y="48934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62936" y="5073628"/>
            <a:ext cx="4321546" cy="1096969"/>
          </a:xfrm>
          <a:custGeom>
            <a:avLst/>
            <a:gdLst/>
            <a:ahLst/>
            <a:cxnLst/>
            <a:rect r="r" b="b" t="t" l="l"/>
            <a:pathLst>
              <a:path h="1096969" w="4321546">
                <a:moveTo>
                  <a:pt x="0" y="0"/>
                </a:moveTo>
                <a:lnTo>
                  <a:pt x="4321546" y="0"/>
                </a:lnTo>
                <a:lnTo>
                  <a:pt x="4321546" y="1096968"/>
                </a:lnTo>
                <a:lnTo>
                  <a:pt x="0" y="10969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14825966" y="5143500"/>
            <a:ext cx="4321546" cy="1096969"/>
          </a:xfrm>
          <a:custGeom>
            <a:avLst/>
            <a:gdLst/>
            <a:ahLst/>
            <a:cxnLst/>
            <a:rect r="r" b="b" t="t" l="l"/>
            <a:pathLst>
              <a:path h="1096969" w="4321546">
                <a:moveTo>
                  <a:pt x="0" y="0"/>
                </a:moveTo>
                <a:lnTo>
                  <a:pt x="4321546" y="0"/>
                </a:lnTo>
                <a:lnTo>
                  <a:pt x="4321546" y="1096969"/>
                </a:lnTo>
                <a:lnTo>
                  <a:pt x="0" y="10969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5647217" y="1721990"/>
            <a:ext cx="530542" cy="53054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62E2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110240" y="1721990"/>
            <a:ext cx="530542" cy="53054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62E2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-564555" y="9642030"/>
            <a:ext cx="19398061" cy="1289940"/>
            <a:chOff x="0" y="0"/>
            <a:chExt cx="5108954" cy="33973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108954" cy="339737"/>
            </a:xfrm>
            <a:custGeom>
              <a:avLst/>
              <a:gdLst/>
              <a:ahLst/>
              <a:cxnLst/>
              <a:rect r="r" b="b" t="t" l="l"/>
              <a:pathLst>
                <a:path h="339737" w="5108954">
                  <a:moveTo>
                    <a:pt x="20355" y="0"/>
                  </a:moveTo>
                  <a:lnTo>
                    <a:pt x="5088600" y="0"/>
                  </a:lnTo>
                  <a:cubicBezTo>
                    <a:pt x="5093998" y="0"/>
                    <a:pt x="5099176" y="2144"/>
                    <a:pt x="5102993" y="5962"/>
                  </a:cubicBezTo>
                  <a:cubicBezTo>
                    <a:pt x="5106810" y="9779"/>
                    <a:pt x="5108954" y="14956"/>
                    <a:pt x="5108954" y="20355"/>
                  </a:cubicBezTo>
                  <a:lnTo>
                    <a:pt x="5108954" y="319383"/>
                  </a:lnTo>
                  <a:cubicBezTo>
                    <a:pt x="5108954" y="324781"/>
                    <a:pt x="5106810" y="329958"/>
                    <a:pt x="5102993" y="333776"/>
                  </a:cubicBezTo>
                  <a:cubicBezTo>
                    <a:pt x="5099176" y="337593"/>
                    <a:pt x="5093998" y="339737"/>
                    <a:pt x="5088600" y="339737"/>
                  </a:cubicBezTo>
                  <a:lnTo>
                    <a:pt x="20355" y="339737"/>
                  </a:lnTo>
                  <a:cubicBezTo>
                    <a:pt x="9113" y="339737"/>
                    <a:pt x="0" y="330624"/>
                    <a:pt x="0" y="319383"/>
                  </a:cubicBezTo>
                  <a:lnTo>
                    <a:pt x="0" y="20355"/>
                  </a:lnTo>
                  <a:cubicBezTo>
                    <a:pt x="0" y="9113"/>
                    <a:pt x="9113" y="0"/>
                    <a:pt x="20355" y="0"/>
                  </a:cubicBezTo>
                  <a:close/>
                </a:path>
              </a:pathLst>
            </a:custGeom>
            <a:solidFill>
              <a:srgbClr val="042E5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5108954" cy="3778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23406" y="2106767"/>
            <a:ext cx="5909636" cy="6423517"/>
          </a:xfrm>
          <a:custGeom>
            <a:avLst/>
            <a:gdLst/>
            <a:ahLst/>
            <a:cxnLst/>
            <a:rect r="r" b="b" t="t" l="l"/>
            <a:pathLst>
              <a:path h="6423517" w="5909636">
                <a:moveTo>
                  <a:pt x="0" y="0"/>
                </a:moveTo>
                <a:lnTo>
                  <a:pt x="5909636" y="0"/>
                </a:lnTo>
                <a:lnTo>
                  <a:pt x="5909636" y="6423517"/>
                </a:lnTo>
                <a:lnTo>
                  <a:pt x="0" y="64235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17117" y="3679948"/>
            <a:ext cx="7226883" cy="3753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23"/>
              </a:lnSpc>
            </a:pPr>
            <a:r>
              <a:rPr lang="en-US" b="true" sz="15981" spc="-47">
                <a:solidFill>
                  <a:srgbClr val="C62E2E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THANK</a:t>
            </a:r>
            <a:r>
              <a:rPr lang="en-US" b="true" sz="15981" spc="-47">
                <a:solidFill>
                  <a:srgbClr val="000000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 YOU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54567" y="-309835"/>
            <a:ext cx="3088866" cy="3088866"/>
          </a:xfrm>
          <a:custGeom>
            <a:avLst/>
            <a:gdLst/>
            <a:ahLst/>
            <a:cxnLst/>
            <a:rect r="r" b="b" t="t" l="l"/>
            <a:pathLst>
              <a:path h="3088866" w="3088866">
                <a:moveTo>
                  <a:pt x="0" y="0"/>
                </a:moveTo>
                <a:lnTo>
                  <a:pt x="3088866" y="0"/>
                </a:lnTo>
                <a:lnTo>
                  <a:pt x="3088866" y="3088866"/>
                </a:lnTo>
                <a:lnTo>
                  <a:pt x="0" y="30888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711906" y="-1569748"/>
            <a:ext cx="3139497" cy="3139497"/>
          </a:xfrm>
          <a:custGeom>
            <a:avLst/>
            <a:gdLst/>
            <a:ahLst/>
            <a:cxnLst/>
            <a:rect r="r" b="b" t="t" l="l"/>
            <a:pathLst>
              <a:path h="3139497" w="3139497">
                <a:moveTo>
                  <a:pt x="0" y="0"/>
                </a:moveTo>
                <a:lnTo>
                  <a:pt x="3139496" y="0"/>
                </a:lnTo>
                <a:lnTo>
                  <a:pt x="3139496" y="3139496"/>
                </a:lnTo>
                <a:lnTo>
                  <a:pt x="0" y="31394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702815" y="5318526"/>
            <a:ext cx="1993491" cy="498373"/>
          </a:xfrm>
          <a:custGeom>
            <a:avLst/>
            <a:gdLst/>
            <a:ahLst/>
            <a:cxnLst/>
            <a:rect r="r" b="b" t="t" l="l"/>
            <a:pathLst>
              <a:path h="498373" w="1993491">
                <a:moveTo>
                  <a:pt x="0" y="0"/>
                </a:moveTo>
                <a:lnTo>
                  <a:pt x="1993491" y="0"/>
                </a:lnTo>
                <a:lnTo>
                  <a:pt x="1993491" y="498372"/>
                </a:lnTo>
                <a:lnTo>
                  <a:pt x="0" y="4983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5390418" y="-231054"/>
            <a:ext cx="3088866" cy="3088866"/>
          </a:xfrm>
          <a:custGeom>
            <a:avLst/>
            <a:gdLst/>
            <a:ahLst/>
            <a:cxnLst/>
            <a:rect r="r" b="b" t="t" l="l"/>
            <a:pathLst>
              <a:path h="3088866" w="3088866">
                <a:moveTo>
                  <a:pt x="3088867" y="0"/>
                </a:moveTo>
                <a:lnTo>
                  <a:pt x="0" y="0"/>
                </a:lnTo>
                <a:lnTo>
                  <a:pt x="0" y="3088867"/>
                </a:lnTo>
                <a:lnTo>
                  <a:pt x="3088867" y="3088867"/>
                </a:lnTo>
                <a:lnTo>
                  <a:pt x="308886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564555" y="9642030"/>
            <a:ext cx="19398061" cy="1289940"/>
            <a:chOff x="0" y="0"/>
            <a:chExt cx="5108954" cy="33973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108954" cy="339737"/>
            </a:xfrm>
            <a:custGeom>
              <a:avLst/>
              <a:gdLst/>
              <a:ahLst/>
              <a:cxnLst/>
              <a:rect r="r" b="b" t="t" l="l"/>
              <a:pathLst>
                <a:path h="339737" w="5108954">
                  <a:moveTo>
                    <a:pt x="20355" y="0"/>
                  </a:moveTo>
                  <a:lnTo>
                    <a:pt x="5088600" y="0"/>
                  </a:lnTo>
                  <a:cubicBezTo>
                    <a:pt x="5093998" y="0"/>
                    <a:pt x="5099176" y="2144"/>
                    <a:pt x="5102993" y="5962"/>
                  </a:cubicBezTo>
                  <a:cubicBezTo>
                    <a:pt x="5106810" y="9779"/>
                    <a:pt x="5108954" y="14956"/>
                    <a:pt x="5108954" y="20355"/>
                  </a:cubicBezTo>
                  <a:lnTo>
                    <a:pt x="5108954" y="319383"/>
                  </a:lnTo>
                  <a:cubicBezTo>
                    <a:pt x="5108954" y="324781"/>
                    <a:pt x="5106810" y="329958"/>
                    <a:pt x="5102993" y="333776"/>
                  </a:cubicBezTo>
                  <a:cubicBezTo>
                    <a:pt x="5099176" y="337593"/>
                    <a:pt x="5093998" y="339737"/>
                    <a:pt x="5088600" y="339737"/>
                  </a:cubicBezTo>
                  <a:lnTo>
                    <a:pt x="20355" y="339737"/>
                  </a:lnTo>
                  <a:cubicBezTo>
                    <a:pt x="9113" y="339737"/>
                    <a:pt x="0" y="330624"/>
                    <a:pt x="0" y="319383"/>
                  </a:cubicBezTo>
                  <a:lnTo>
                    <a:pt x="0" y="20355"/>
                  </a:lnTo>
                  <a:cubicBezTo>
                    <a:pt x="0" y="9113"/>
                    <a:pt x="9113" y="0"/>
                    <a:pt x="20355" y="0"/>
                  </a:cubicBezTo>
                  <a:close/>
                </a:path>
              </a:pathLst>
            </a:custGeom>
            <a:solidFill>
              <a:srgbClr val="042E5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108954" cy="3778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92607" y="3635269"/>
            <a:ext cx="9866693" cy="6870806"/>
          </a:xfrm>
          <a:custGeom>
            <a:avLst/>
            <a:gdLst/>
            <a:ahLst/>
            <a:cxnLst/>
            <a:rect r="r" b="b" t="t" l="l"/>
            <a:pathLst>
              <a:path h="6870806" w="9866693">
                <a:moveTo>
                  <a:pt x="0" y="0"/>
                </a:moveTo>
                <a:lnTo>
                  <a:pt x="9866693" y="0"/>
                </a:lnTo>
                <a:lnTo>
                  <a:pt x="9866693" y="6870806"/>
                </a:lnTo>
                <a:lnTo>
                  <a:pt x="0" y="6870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77316" y="1349436"/>
            <a:ext cx="12405640" cy="4866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42"/>
              </a:lnSpc>
            </a:pPr>
            <a:r>
              <a:rPr lang="en-US" sz="10491">
                <a:solidFill>
                  <a:srgbClr val="042E57"/>
                </a:solidFill>
                <a:latin typeface="Gagalin"/>
                <a:ea typeface="Gagalin"/>
                <a:cs typeface="Gagalin"/>
                <a:sym typeface="Gagalin"/>
              </a:rPr>
              <a:t>CHURN DETECTION AND </a:t>
            </a:r>
          </a:p>
          <a:p>
            <a:pPr algn="l">
              <a:lnSpc>
                <a:spcPts val="9442"/>
              </a:lnSpc>
            </a:pPr>
            <a:r>
              <a:rPr lang="en-US" sz="10491">
                <a:solidFill>
                  <a:srgbClr val="042E57"/>
                </a:solidFill>
                <a:latin typeface="Gagalin"/>
                <a:ea typeface="Gagalin"/>
                <a:cs typeface="Gagalin"/>
                <a:sym typeface="Gagalin"/>
              </a:rPr>
              <a:t>FORECASTER</a:t>
            </a:r>
          </a:p>
          <a:p>
            <a:pPr algn="l">
              <a:lnSpc>
                <a:spcPts val="9442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377316" y="5219700"/>
            <a:ext cx="5573259" cy="573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9"/>
              </a:lnSpc>
            </a:pPr>
            <a:r>
              <a:rPr lang="en-US" sz="4279">
                <a:solidFill>
                  <a:srgbClr val="2F1800"/>
                </a:solidFill>
                <a:latin typeface="Saira Extra-Light"/>
                <a:ea typeface="Saira Extra-Light"/>
                <a:cs typeface="Saira Extra-Light"/>
                <a:sym typeface="Saira Extra-Light"/>
              </a:rPr>
              <a:t>-BY SAKSHI YADAV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743436" y="745518"/>
            <a:ext cx="2265459" cy="566365"/>
          </a:xfrm>
          <a:custGeom>
            <a:avLst/>
            <a:gdLst/>
            <a:ahLst/>
            <a:cxnLst/>
            <a:rect r="r" b="b" t="t" l="l"/>
            <a:pathLst>
              <a:path h="566365" w="2265459">
                <a:moveTo>
                  <a:pt x="0" y="0"/>
                </a:moveTo>
                <a:lnTo>
                  <a:pt x="2265459" y="0"/>
                </a:lnTo>
                <a:lnTo>
                  <a:pt x="2265459" y="566364"/>
                </a:lnTo>
                <a:lnTo>
                  <a:pt x="0" y="5663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77316" y="8975118"/>
            <a:ext cx="2265459" cy="566365"/>
          </a:xfrm>
          <a:custGeom>
            <a:avLst/>
            <a:gdLst/>
            <a:ahLst/>
            <a:cxnLst/>
            <a:rect r="r" b="b" t="t" l="l"/>
            <a:pathLst>
              <a:path h="566365" w="2265459">
                <a:moveTo>
                  <a:pt x="0" y="0"/>
                </a:moveTo>
                <a:lnTo>
                  <a:pt x="2265459" y="0"/>
                </a:lnTo>
                <a:lnTo>
                  <a:pt x="2265459" y="566364"/>
                </a:lnTo>
                <a:lnTo>
                  <a:pt x="0" y="5663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392481"/>
            <a:ext cx="2855239" cy="832556"/>
            <a:chOff x="0" y="0"/>
            <a:chExt cx="1393742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3742" cy="406400"/>
            </a:xfrm>
            <a:custGeom>
              <a:avLst/>
              <a:gdLst/>
              <a:ahLst/>
              <a:cxnLst/>
              <a:rect r="r" b="b" t="t" l="l"/>
              <a:pathLst>
                <a:path h="406400" w="1393742">
                  <a:moveTo>
                    <a:pt x="1190542" y="0"/>
                  </a:moveTo>
                  <a:cubicBezTo>
                    <a:pt x="1302767" y="0"/>
                    <a:pt x="1393742" y="90976"/>
                    <a:pt x="1393742" y="203200"/>
                  </a:cubicBezTo>
                  <a:cubicBezTo>
                    <a:pt x="1393742" y="315424"/>
                    <a:pt x="1302767" y="406400"/>
                    <a:pt x="119054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42E57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76200"/>
              <a:ext cx="1393742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6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67471" y="5961119"/>
            <a:ext cx="3136044" cy="914436"/>
            <a:chOff x="0" y="0"/>
            <a:chExt cx="1393742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93742" cy="406400"/>
            </a:xfrm>
            <a:custGeom>
              <a:avLst/>
              <a:gdLst/>
              <a:ahLst/>
              <a:cxnLst/>
              <a:rect r="r" b="b" t="t" l="l"/>
              <a:pathLst>
                <a:path h="406400" w="1393742">
                  <a:moveTo>
                    <a:pt x="1190542" y="0"/>
                  </a:moveTo>
                  <a:cubicBezTo>
                    <a:pt x="1302767" y="0"/>
                    <a:pt x="1393742" y="90976"/>
                    <a:pt x="1393742" y="203200"/>
                  </a:cubicBezTo>
                  <a:cubicBezTo>
                    <a:pt x="1393742" y="315424"/>
                    <a:pt x="1302767" y="406400"/>
                    <a:pt x="119054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42E57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76200"/>
              <a:ext cx="1393742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62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511625" y="3406681"/>
            <a:ext cx="6088307" cy="4992412"/>
          </a:xfrm>
          <a:custGeom>
            <a:avLst/>
            <a:gdLst/>
            <a:ahLst/>
            <a:cxnLst/>
            <a:rect r="r" b="b" t="t" l="l"/>
            <a:pathLst>
              <a:path h="4992412" w="6088307">
                <a:moveTo>
                  <a:pt x="0" y="0"/>
                </a:moveTo>
                <a:lnTo>
                  <a:pt x="6088308" y="0"/>
                </a:lnTo>
                <a:lnTo>
                  <a:pt x="6088308" y="4992412"/>
                </a:lnTo>
                <a:lnTo>
                  <a:pt x="0" y="49924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46626" y="2544833"/>
            <a:ext cx="2219387" cy="480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0"/>
              </a:lnSpc>
            </a:pPr>
            <a:r>
              <a:rPr lang="en-US" b="true" sz="2843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OBJECTIVE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6626" y="3358722"/>
            <a:ext cx="9934624" cy="2221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60"/>
              </a:lnSpc>
            </a:pPr>
            <a:r>
              <a:rPr lang="en-US" sz="2543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To help the company proactively reduce customer churn by identifying at-risk customers, understanding key churn drivers, and implementing data-driven retention strategies. This project aims to enhance customer satisfaction, boost revenue retention, and optimize marketing efforts.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7471" y="7009239"/>
            <a:ext cx="8140625" cy="2669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9123" indent="-274562" lvl="1">
              <a:lnSpc>
                <a:spcPts val="3560"/>
              </a:lnSpc>
              <a:buFont typeface="Arial"/>
              <a:buChar char="•"/>
            </a:pPr>
            <a:r>
              <a:rPr lang="en-US" sz="2543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Data cleaning and transformation using </a:t>
            </a:r>
            <a:r>
              <a:rPr lang="en-US" b="true" sz="2543">
                <a:solidFill>
                  <a:srgbClr val="2F1800"/>
                </a:solidFill>
                <a:latin typeface="DM Sans Bold"/>
                <a:ea typeface="DM Sans Bold"/>
                <a:cs typeface="DM Sans Bold"/>
                <a:sym typeface="DM Sans Bold"/>
              </a:rPr>
              <a:t>SQL</a:t>
            </a:r>
            <a:r>
              <a:rPr lang="en-US" sz="2543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algn="just" marL="549123" indent="-274562" lvl="1">
              <a:lnSpc>
                <a:spcPts val="3560"/>
              </a:lnSpc>
              <a:buFont typeface="Arial"/>
              <a:buChar char="•"/>
            </a:pPr>
            <a:r>
              <a:rPr lang="en-US" sz="2543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Data visualization and insights generation in </a:t>
            </a:r>
          </a:p>
          <a:p>
            <a:pPr algn="just">
              <a:lnSpc>
                <a:spcPts val="3560"/>
              </a:lnSpc>
            </a:pPr>
            <a:r>
              <a:rPr lang="en-US" sz="2543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      </a:t>
            </a:r>
            <a:r>
              <a:rPr lang="en-US" sz="2543" b="true">
                <a:solidFill>
                  <a:srgbClr val="2F1800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543" b="true">
                <a:solidFill>
                  <a:srgbClr val="2F1800"/>
                </a:solidFill>
                <a:latin typeface="DM Sans Bold"/>
                <a:ea typeface="DM Sans Bold"/>
                <a:cs typeface="DM Sans Bold"/>
                <a:sym typeface="DM Sans Bold"/>
              </a:rPr>
              <a:t>Power BI</a:t>
            </a:r>
            <a:r>
              <a:rPr lang="en-US" sz="2543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algn="just" marL="549123" indent="-274562" lvl="1">
              <a:lnSpc>
                <a:spcPts val="3560"/>
              </a:lnSpc>
              <a:buFont typeface="Arial"/>
              <a:buChar char="•"/>
            </a:pPr>
            <a:r>
              <a:rPr lang="en-US" sz="2543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Churn prediction using </a:t>
            </a:r>
            <a:r>
              <a:rPr lang="en-US" b="true" sz="2543">
                <a:solidFill>
                  <a:srgbClr val="2F1800"/>
                </a:solidFill>
                <a:latin typeface="DM Sans Bold"/>
                <a:ea typeface="DM Sans Bold"/>
                <a:cs typeface="DM Sans Bold"/>
                <a:sym typeface="DM Sans Bold"/>
              </a:rPr>
              <a:t>Python’s Random Forest algorithm.</a:t>
            </a:r>
          </a:p>
          <a:p>
            <a:pPr algn="just">
              <a:lnSpc>
                <a:spcPts val="356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154411"/>
            <a:ext cx="3174815" cy="480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0"/>
              </a:lnSpc>
            </a:pPr>
            <a:r>
              <a:rPr lang="en-US" b="true" sz="2843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METHODOLOGY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135477" y="1260090"/>
            <a:ext cx="7259161" cy="908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3"/>
              </a:lnSpc>
            </a:pPr>
            <a:r>
              <a:rPr lang="en-US" sz="6873">
                <a:solidFill>
                  <a:srgbClr val="042E57"/>
                </a:solidFill>
                <a:latin typeface="Gagalin"/>
                <a:ea typeface="Gagalin"/>
                <a:cs typeface="Gagalin"/>
                <a:sym typeface="Gagalin"/>
              </a:rPr>
              <a:t>PROJECT OVERVIEW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-555030" y="9642030"/>
            <a:ext cx="19398061" cy="1289940"/>
            <a:chOff x="0" y="0"/>
            <a:chExt cx="5108954" cy="33973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108954" cy="339737"/>
            </a:xfrm>
            <a:custGeom>
              <a:avLst/>
              <a:gdLst/>
              <a:ahLst/>
              <a:cxnLst/>
              <a:rect r="r" b="b" t="t" l="l"/>
              <a:pathLst>
                <a:path h="339737" w="5108954">
                  <a:moveTo>
                    <a:pt x="20355" y="0"/>
                  </a:moveTo>
                  <a:lnTo>
                    <a:pt x="5088600" y="0"/>
                  </a:lnTo>
                  <a:cubicBezTo>
                    <a:pt x="5093998" y="0"/>
                    <a:pt x="5099176" y="2144"/>
                    <a:pt x="5102993" y="5962"/>
                  </a:cubicBezTo>
                  <a:cubicBezTo>
                    <a:pt x="5106810" y="9779"/>
                    <a:pt x="5108954" y="14956"/>
                    <a:pt x="5108954" y="20355"/>
                  </a:cubicBezTo>
                  <a:lnTo>
                    <a:pt x="5108954" y="319383"/>
                  </a:lnTo>
                  <a:cubicBezTo>
                    <a:pt x="5108954" y="324781"/>
                    <a:pt x="5106810" y="329958"/>
                    <a:pt x="5102993" y="333776"/>
                  </a:cubicBezTo>
                  <a:cubicBezTo>
                    <a:pt x="5099176" y="337593"/>
                    <a:pt x="5093998" y="339737"/>
                    <a:pt x="5088600" y="339737"/>
                  </a:cubicBezTo>
                  <a:lnTo>
                    <a:pt x="20355" y="339737"/>
                  </a:lnTo>
                  <a:cubicBezTo>
                    <a:pt x="9113" y="339737"/>
                    <a:pt x="0" y="330624"/>
                    <a:pt x="0" y="319383"/>
                  </a:cubicBezTo>
                  <a:lnTo>
                    <a:pt x="0" y="20355"/>
                  </a:lnTo>
                  <a:cubicBezTo>
                    <a:pt x="0" y="9113"/>
                    <a:pt x="9113" y="0"/>
                    <a:pt x="20355" y="0"/>
                  </a:cubicBezTo>
                  <a:close/>
                </a:path>
              </a:pathLst>
            </a:custGeom>
            <a:solidFill>
              <a:srgbClr val="042E5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5108954" cy="3778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true" flipV="true" rot="0">
            <a:off x="0" y="-1173631"/>
            <a:ext cx="4019189" cy="4404661"/>
          </a:xfrm>
          <a:custGeom>
            <a:avLst/>
            <a:gdLst/>
            <a:ahLst/>
            <a:cxnLst/>
            <a:rect r="r" b="b" t="t" l="l"/>
            <a:pathLst>
              <a:path h="4404661" w="4019189">
                <a:moveTo>
                  <a:pt x="4019189" y="4404662"/>
                </a:moveTo>
                <a:lnTo>
                  <a:pt x="0" y="4404662"/>
                </a:lnTo>
                <a:lnTo>
                  <a:pt x="0" y="0"/>
                </a:lnTo>
                <a:lnTo>
                  <a:pt x="4019189" y="0"/>
                </a:lnTo>
                <a:lnTo>
                  <a:pt x="4019189" y="440466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248866" y="-2003683"/>
            <a:ext cx="3032383" cy="3032383"/>
          </a:xfrm>
          <a:custGeom>
            <a:avLst/>
            <a:gdLst/>
            <a:ahLst/>
            <a:cxnLst/>
            <a:rect r="r" b="b" t="t" l="l"/>
            <a:pathLst>
              <a:path h="3032383" w="3032383">
                <a:moveTo>
                  <a:pt x="0" y="0"/>
                </a:moveTo>
                <a:lnTo>
                  <a:pt x="3032383" y="0"/>
                </a:lnTo>
                <a:lnTo>
                  <a:pt x="3032383" y="3032383"/>
                </a:lnTo>
                <a:lnTo>
                  <a:pt x="0" y="30323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0">
            <a:off x="16396178" y="-101270"/>
            <a:ext cx="1971783" cy="1971783"/>
          </a:xfrm>
          <a:custGeom>
            <a:avLst/>
            <a:gdLst/>
            <a:ahLst/>
            <a:cxnLst/>
            <a:rect r="r" b="b" t="t" l="l"/>
            <a:pathLst>
              <a:path h="1971783" w="1971783">
                <a:moveTo>
                  <a:pt x="1971784" y="0"/>
                </a:moveTo>
                <a:lnTo>
                  <a:pt x="0" y="0"/>
                </a:lnTo>
                <a:lnTo>
                  <a:pt x="0" y="1971783"/>
                </a:lnTo>
                <a:lnTo>
                  <a:pt x="1971784" y="1971783"/>
                </a:lnTo>
                <a:lnTo>
                  <a:pt x="197178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18628" y="164572"/>
            <a:ext cx="6900365" cy="5557930"/>
          </a:xfrm>
          <a:custGeom>
            <a:avLst/>
            <a:gdLst/>
            <a:ahLst/>
            <a:cxnLst/>
            <a:rect r="r" b="b" t="t" l="l"/>
            <a:pathLst>
              <a:path h="5557930" w="6900365">
                <a:moveTo>
                  <a:pt x="0" y="0"/>
                </a:moveTo>
                <a:lnTo>
                  <a:pt x="6900365" y="0"/>
                </a:lnTo>
                <a:lnTo>
                  <a:pt x="6900365" y="5557930"/>
                </a:lnTo>
                <a:lnTo>
                  <a:pt x="0" y="5557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11414" y="4009015"/>
            <a:ext cx="3270990" cy="1479553"/>
            <a:chOff x="0" y="0"/>
            <a:chExt cx="1772550" cy="8017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72550" cy="801770"/>
            </a:xfrm>
            <a:custGeom>
              <a:avLst/>
              <a:gdLst/>
              <a:ahLst/>
              <a:cxnLst/>
              <a:rect r="r" b="b" t="t" l="l"/>
              <a:pathLst>
                <a:path h="801770" w="1772550">
                  <a:moveTo>
                    <a:pt x="1569350" y="0"/>
                  </a:moveTo>
                  <a:cubicBezTo>
                    <a:pt x="1681574" y="0"/>
                    <a:pt x="1772550" y="179482"/>
                    <a:pt x="1772550" y="400885"/>
                  </a:cubicBezTo>
                  <a:cubicBezTo>
                    <a:pt x="1772550" y="622288"/>
                    <a:pt x="1681574" y="801770"/>
                    <a:pt x="1569350" y="801770"/>
                  </a:cubicBezTo>
                  <a:lnTo>
                    <a:pt x="203200" y="801770"/>
                  </a:lnTo>
                  <a:cubicBezTo>
                    <a:pt x="90976" y="801770"/>
                    <a:pt x="0" y="622288"/>
                    <a:pt x="0" y="400885"/>
                  </a:cubicBezTo>
                  <a:cubicBezTo>
                    <a:pt x="0" y="17948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9D9D9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76200"/>
              <a:ext cx="1772550" cy="7255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62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4742885" y="4753554"/>
            <a:ext cx="1186113" cy="0"/>
          </a:xfrm>
          <a:prstGeom prst="line">
            <a:avLst/>
          </a:prstGeom>
          <a:ln cap="flat" w="9525">
            <a:solidFill>
              <a:srgbClr val="2F18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8141666" y="4753554"/>
            <a:ext cx="1186113" cy="0"/>
          </a:xfrm>
          <a:prstGeom prst="line">
            <a:avLst/>
          </a:prstGeom>
          <a:ln cap="flat" w="9525">
            <a:solidFill>
              <a:srgbClr val="2F18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511414" y="1156002"/>
            <a:ext cx="10310608" cy="1787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4"/>
              </a:lnSpc>
            </a:pPr>
            <a:r>
              <a:rPr lang="en-US" sz="6864">
                <a:solidFill>
                  <a:srgbClr val="042E57"/>
                </a:solidFill>
                <a:latin typeface="Gagalin"/>
                <a:ea typeface="Gagalin"/>
                <a:cs typeface="Gagalin"/>
                <a:sym typeface="Gagalin"/>
              </a:rPr>
              <a:t>DATA PREPARATION &amp; CLEANING (SQL)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11414" y="4143653"/>
            <a:ext cx="3231471" cy="1101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4"/>
              </a:lnSpc>
            </a:pPr>
            <a:r>
              <a:rPr lang="en-US" b="true" sz="3167">
                <a:solidFill>
                  <a:srgbClr val="042E57"/>
                </a:solidFill>
                <a:latin typeface="DM Sans Bold"/>
                <a:ea typeface="DM Sans Bold"/>
                <a:cs typeface="DM Sans Bold"/>
                <a:sym typeface="DM Sans Bold"/>
              </a:rPr>
              <a:t>DATA </a:t>
            </a:r>
          </a:p>
          <a:p>
            <a:pPr algn="ctr">
              <a:lnSpc>
                <a:spcPts val="4434"/>
              </a:lnSpc>
            </a:pPr>
            <a:r>
              <a:rPr lang="en-US" b="true" sz="3167">
                <a:solidFill>
                  <a:srgbClr val="042E57"/>
                </a:solidFill>
                <a:latin typeface="DM Sans Bold"/>
                <a:ea typeface="DM Sans Bold"/>
                <a:cs typeface="DM Sans Bold"/>
                <a:sym typeface="DM Sans Bold"/>
              </a:rPr>
              <a:t>EXPLORATION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11414" y="5870655"/>
            <a:ext cx="3270990" cy="3402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2496" indent="-261248" lvl="1">
              <a:lnSpc>
                <a:spcPts val="3388"/>
              </a:lnSpc>
              <a:buFont typeface="Arial"/>
              <a:buChar char="•"/>
            </a:pPr>
            <a:r>
              <a:rPr lang="en-US" sz="2420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Checked distinct values to understand data distribution.</a:t>
            </a:r>
          </a:p>
          <a:p>
            <a:pPr algn="l" marL="522496" indent="-261248" lvl="1">
              <a:lnSpc>
                <a:spcPts val="3388"/>
              </a:lnSpc>
              <a:buFont typeface="Arial"/>
              <a:buChar char="•"/>
            </a:pPr>
            <a:r>
              <a:rPr lang="en-US" sz="2420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Identified and handled null values.</a:t>
            </a:r>
          </a:p>
          <a:p>
            <a:pPr algn="l">
              <a:lnSpc>
                <a:spcPts val="3388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5523346" y="5870655"/>
            <a:ext cx="3211377" cy="2975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2496" indent="-261248" lvl="1">
              <a:lnSpc>
                <a:spcPts val="3388"/>
              </a:lnSpc>
              <a:buFont typeface="Arial"/>
              <a:buChar char="•"/>
            </a:pPr>
            <a:r>
              <a:rPr lang="en-US" sz="2420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Removed nulls to ensure data accuracy.</a:t>
            </a:r>
          </a:p>
          <a:p>
            <a:pPr algn="l" marL="522496" indent="-261248" lvl="1">
              <a:lnSpc>
                <a:spcPts val="3388"/>
              </a:lnSpc>
              <a:buFont typeface="Arial"/>
              <a:buChar char="•"/>
            </a:pPr>
            <a:r>
              <a:rPr lang="en-US" sz="2420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Inserted cleaned data into the production table.</a:t>
            </a:r>
          </a:p>
          <a:p>
            <a:pPr algn="l">
              <a:lnSpc>
                <a:spcPts val="3388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703813" y="5870655"/>
            <a:ext cx="2400269" cy="2129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2496" indent="-261248" lvl="1">
              <a:lnSpc>
                <a:spcPts val="3388"/>
              </a:lnSpc>
              <a:buFont typeface="Arial"/>
              <a:buChar char="•"/>
            </a:pPr>
            <a:r>
              <a:rPr lang="en-US" sz="2420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Created a SQL View to streamline Power BI integration.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268452" y="4009015"/>
            <a:ext cx="3906838" cy="1479553"/>
            <a:chOff x="0" y="0"/>
            <a:chExt cx="2117116" cy="80177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117116" cy="801770"/>
            </a:xfrm>
            <a:custGeom>
              <a:avLst/>
              <a:gdLst/>
              <a:ahLst/>
              <a:cxnLst/>
              <a:rect r="r" b="b" t="t" l="l"/>
              <a:pathLst>
                <a:path h="801770" w="2117116">
                  <a:moveTo>
                    <a:pt x="1913916" y="0"/>
                  </a:moveTo>
                  <a:cubicBezTo>
                    <a:pt x="2026140" y="0"/>
                    <a:pt x="2117116" y="179482"/>
                    <a:pt x="2117116" y="400885"/>
                  </a:cubicBezTo>
                  <a:cubicBezTo>
                    <a:pt x="2117116" y="622288"/>
                    <a:pt x="2026140" y="801770"/>
                    <a:pt x="1913916" y="801770"/>
                  </a:cubicBezTo>
                  <a:lnTo>
                    <a:pt x="203200" y="801770"/>
                  </a:lnTo>
                  <a:cubicBezTo>
                    <a:pt x="90976" y="801770"/>
                    <a:pt x="0" y="622288"/>
                    <a:pt x="0" y="400885"/>
                  </a:cubicBezTo>
                  <a:cubicBezTo>
                    <a:pt x="0" y="17948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9D9D9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76200"/>
              <a:ext cx="2117116" cy="7255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62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9268452" y="4143653"/>
            <a:ext cx="3906838" cy="1110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4"/>
              </a:lnSpc>
            </a:pPr>
            <a:r>
              <a:rPr lang="en-US" b="true" sz="3167">
                <a:solidFill>
                  <a:srgbClr val="042E57"/>
                </a:solidFill>
                <a:latin typeface="DM Sans Bold"/>
                <a:ea typeface="DM Sans Bold"/>
                <a:cs typeface="DM Sans Bold"/>
                <a:sym typeface="DM Sans Bold"/>
              </a:rPr>
              <a:t>DATA </a:t>
            </a:r>
          </a:p>
          <a:p>
            <a:pPr algn="ctr">
              <a:lnSpc>
                <a:spcPts val="4438"/>
              </a:lnSpc>
            </a:pPr>
            <a:r>
              <a:rPr lang="en-US" b="true" sz="3170">
                <a:solidFill>
                  <a:srgbClr val="042E57"/>
                </a:solidFill>
                <a:latin typeface="DM Sans Bold"/>
                <a:ea typeface="DM Sans Bold"/>
                <a:cs typeface="DM Sans Bold"/>
                <a:sym typeface="DM Sans Bold"/>
              </a:rPr>
              <a:t>TRANSFORMATION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5463733" y="4009015"/>
            <a:ext cx="3270990" cy="1479553"/>
            <a:chOff x="0" y="0"/>
            <a:chExt cx="1772550" cy="8017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772550" cy="801770"/>
            </a:xfrm>
            <a:custGeom>
              <a:avLst/>
              <a:gdLst/>
              <a:ahLst/>
              <a:cxnLst/>
              <a:rect r="r" b="b" t="t" l="l"/>
              <a:pathLst>
                <a:path h="801770" w="1772550">
                  <a:moveTo>
                    <a:pt x="1569350" y="0"/>
                  </a:moveTo>
                  <a:cubicBezTo>
                    <a:pt x="1681574" y="0"/>
                    <a:pt x="1772550" y="179482"/>
                    <a:pt x="1772550" y="400885"/>
                  </a:cubicBezTo>
                  <a:cubicBezTo>
                    <a:pt x="1772550" y="622288"/>
                    <a:pt x="1681574" y="801770"/>
                    <a:pt x="1569350" y="801770"/>
                  </a:cubicBezTo>
                  <a:lnTo>
                    <a:pt x="203200" y="801770"/>
                  </a:lnTo>
                  <a:cubicBezTo>
                    <a:pt x="90976" y="801770"/>
                    <a:pt x="0" y="622288"/>
                    <a:pt x="0" y="400885"/>
                  </a:cubicBezTo>
                  <a:cubicBezTo>
                    <a:pt x="0" y="17948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9D9D9"/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76200"/>
              <a:ext cx="1772550" cy="7255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62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5463733" y="4143653"/>
            <a:ext cx="3231471" cy="1101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4"/>
              </a:lnSpc>
            </a:pPr>
            <a:r>
              <a:rPr lang="en-US" b="true" sz="3167">
                <a:solidFill>
                  <a:srgbClr val="042E57"/>
                </a:solidFill>
                <a:latin typeface="DM Sans Bold"/>
                <a:ea typeface="DM Sans Bold"/>
                <a:cs typeface="DM Sans Bold"/>
                <a:sym typeface="DM Sans Bold"/>
              </a:rPr>
              <a:t>DATA </a:t>
            </a:r>
          </a:p>
          <a:p>
            <a:pPr algn="ctr">
              <a:lnSpc>
                <a:spcPts val="4434"/>
              </a:lnSpc>
            </a:pPr>
            <a:r>
              <a:rPr lang="en-US" b="true" sz="3167">
                <a:solidFill>
                  <a:srgbClr val="042E57"/>
                </a:solidFill>
                <a:latin typeface="DM Sans Bold"/>
                <a:ea typeface="DM Sans Bold"/>
                <a:cs typeface="DM Sans Bold"/>
                <a:sym typeface="DM Sans Bold"/>
              </a:rPr>
              <a:t>CLEANING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-555030" y="9642030"/>
            <a:ext cx="19398061" cy="1289940"/>
            <a:chOff x="0" y="0"/>
            <a:chExt cx="5108954" cy="33973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108954" cy="339737"/>
            </a:xfrm>
            <a:custGeom>
              <a:avLst/>
              <a:gdLst/>
              <a:ahLst/>
              <a:cxnLst/>
              <a:rect r="r" b="b" t="t" l="l"/>
              <a:pathLst>
                <a:path h="339737" w="5108954">
                  <a:moveTo>
                    <a:pt x="20355" y="0"/>
                  </a:moveTo>
                  <a:lnTo>
                    <a:pt x="5088600" y="0"/>
                  </a:lnTo>
                  <a:cubicBezTo>
                    <a:pt x="5093998" y="0"/>
                    <a:pt x="5099176" y="2144"/>
                    <a:pt x="5102993" y="5962"/>
                  </a:cubicBezTo>
                  <a:cubicBezTo>
                    <a:pt x="5106810" y="9779"/>
                    <a:pt x="5108954" y="14956"/>
                    <a:pt x="5108954" y="20355"/>
                  </a:cubicBezTo>
                  <a:lnTo>
                    <a:pt x="5108954" y="319383"/>
                  </a:lnTo>
                  <a:cubicBezTo>
                    <a:pt x="5108954" y="324781"/>
                    <a:pt x="5106810" y="329958"/>
                    <a:pt x="5102993" y="333776"/>
                  </a:cubicBezTo>
                  <a:cubicBezTo>
                    <a:pt x="5099176" y="337593"/>
                    <a:pt x="5093998" y="339737"/>
                    <a:pt x="5088600" y="339737"/>
                  </a:cubicBezTo>
                  <a:lnTo>
                    <a:pt x="20355" y="339737"/>
                  </a:lnTo>
                  <a:cubicBezTo>
                    <a:pt x="9113" y="339737"/>
                    <a:pt x="0" y="330624"/>
                    <a:pt x="0" y="319383"/>
                  </a:cubicBezTo>
                  <a:lnTo>
                    <a:pt x="0" y="20355"/>
                  </a:lnTo>
                  <a:cubicBezTo>
                    <a:pt x="0" y="9113"/>
                    <a:pt x="9113" y="0"/>
                    <a:pt x="20355" y="0"/>
                  </a:cubicBezTo>
                  <a:close/>
                </a:path>
              </a:pathLst>
            </a:custGeom>
            <a:solidFill>
              <a:srgbClr val="042E57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5108954" cy="3778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true" flipV="true" rot="-10800000">
            <a:off x="14268811" y="5244827"/>
            <a:ext cx="4019189" cy="4404661"/>
          </a:xfrm>
          <a:custGeom>
            <a:avLst/>
            <a:gdLst/>
            <a:ahLst/>
            <a:cxnLst/>
            <a:rect r="r" b="b" t="t" l="l"/>
            <a:pathLst>
              <a:path h="4404661" w="4019189">
                <a:moveTo>
                  <a:pt x="4019189" y="4404661"/>
                </a:moveTo>
                <a:lnTo>
                  <a:pt x="0" y="4404661"/>
                </a:lnTo>
                <a:lnTo>
                  <a:pt x="0" y="0"/>
                </a:lnTo>
                <a:lnTo>
                  <a:pt x="4019189" y="0"/>
                </a:lnTo>
                <a:lnTo>
                  <a:pt x="4019189" y="440466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true" flipV="false" rot="-5400000">
            <a:off x="-555030" y="-441903"/>
            <a:ext cx="1971783" cy="1971783"/>
          </a:xfrm>
          <a:custGeom>
            <a:avLst/>
            <a:gdLst/>
            <a:ahLst/>
            <a:cxnLst/>
            <a:rect r="r" b="b" t="t" l="l"/>
            <a:pathLst>
              <a:path h="1971783" w="1971783">
                <a:moveTo>
                  <a:pt x="1971783" y="0"/>
                </a:moveTo>
                <a:lnTo>
                  <a:pt x="0" y="0"/>
                </a:lnTo>
                <a:lnTo>
                  <a:pt x="0" y="1971783"/>
                </a:lnTo>
                <a:lnTo>
                  <a:pt x="1971783" y="1971783"/>
                </a:lnTo>
                <a:lnTo>
                  <a:pt x="197178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68113" y="2065029"/>
            <a:ext cx="1349957" cy="6084697"/>
            <a:chOff x="0" y="0"/>
            <a:chExt cx="258540" cy="11653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8540" cy="1165325"/>
            </a:xfrm>
            <a:custGeom>
              <a:avLst/>
              <a:gdLst/>
              <a:ahLst/>
              <a:cxnLst/>
              <a:rect r="r" b="b" t="t" l="l"/>
              <a:pathLst>
                <a:path h="1165325" w="258540">
                  <a:moveTo>
                    <a:pt x="129270" y="0"/>
                  </a:moveTo>
                  <a:lnTo>
                    <a:pt x="129270" y="0"/>
                  </a:lnTo>
                  <a:cubicBezTo>
                    <a:pt x="163555" y="0"/>
                    <a:pt x="196435" y="13619"/>
                    <a:pt x="220678" y="37862"/>
                  </a:cubicBezTo>
                  <a:cubicBezTo>
                    <a:pt x="244921" y="62105"/>
                    <a:pt x="258540" y="94986"/>
                    <a:pt x="258540" y="129270"/>
                  </a:cubicBezTo>
                  <a:lnTo>
                    <a:pt x="258540" y="1036055"/>
                  </a:lnTo>
                  <a:cubicBezTo>
                    <a:pt x="258540" y="1070339"/>
                    <a:pt x="244921" y="1103220"/>
                    <a:pt x="220678" y="1127462"/>
                  </a:cubicBezTo>
                  <a:cubicBezTo>
                    <a:pt x="196435" y="1151705"/>
                    <a:pt x="163555" y="1165325"/>
                    <a:pt x="129270" y="1165325"/>
                  </a:cubicBezTo>
                  <a:lnTo>
                    <a:pt x="129270" y="1165325"/>
                  </a:lnTo>
                  <a:cubicBezTo>
                    <a:pt x="57876" y="1165325"/>
                    <a:pt x="0" y="1107449"/>
                    <a:pt x="0" y="1036055"/>
                  </a:cubicBezTo>
                  <a:lnTo>
                    <a:pt x="0" y="129270"/>
                  </a:lnTo>
                  <a:cubicBezTo>
                    <a:pt x="0" y="57876"/>
                    <a:pt x="57876" y="0"/>
                    <a:pt x="1292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76200"/>
              <a:ext cx="258540" cy="1089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6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89527" y="3213527"/>
            <a:ext cx="784634" cy="784634"/>
          </a:xfrm>
          <a:custGeom>
            <a:avLst/>
            <a:gdLst/>
            <a:ahLst/>
            <a:cxnLst/>
            <a:rect r="r" b="b" t="t" l="l"/>
            <a:pathLst>
              <a:path h="784634" w="784634">
                <a:moveTo>
                  <a:pt x="0" y="0"/>
                </a:moveTo>
                <a:lnTo>
                  <a:pt x="784633" y="0"/>
                </a:lnTo>
                <a:lnTo>
                  <a:pt x="784633" y="784634"/>
                </a:lnTo>
                <a:lnTo>
                  <a:pt x="0" y="784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89527" y="6016670"/>
            <a:ext cx="784634" cy="784634"/>
          </a:xfrm>
          <a:custGeom>
            <a:avLst/>
            <a:gdLst/>
            <a:ahLst/>
            <a:cxnLst/>
            <a:rect r="r" b="b" t="t" l="l"/>
            <a:pathLst>
              <a:path h="784634" w="784634">
                <a:moveTo>
                  <a:pt x="0" y="0"/>
                </a:moveTo>
                <a:lnTo>
                  <a:pt x="784633" y="0"/>
                </a:lnTo>
                <a:lnTo>
                  <a:pt x="784633" y="784633"/>
                </a:lnTo>
                <a:lnTo>
                  <a:pt x="0" y="784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30972" y="3556094"/>
            <a:ext cx="6454701" cy="4659121"/>
          </a:xfrm>
          <a:custGeom>
            <a:avLst/>
            <a:gdLst/>
            <a:ahLst/>
            <a:cxnLst/>
            <a:rect r="r" b="b" t="t" l="l"/>
            <a:pathLst>
              <a:path h="4659121" w="6454701">
                <a:moveTo>
                  <a:pt x="0" y="0"/>
                </a:moveTo>
                <a:lnTo>
                  <a:pt x="6454701" y="0"/>
                </a:lnTo>
                <a:lnTo>
                  <a:pt x="6454701" y="4659120"/>
                </a:lnTo>
                <a:lnTo>
                  <a:pt x="0" y="46591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21533" y="4128807"/>
            <a:ext cx="6634139" cy="812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7015" indent="-288508" lvl="1">
              <a:lnSpc>
                <a:spcPts val="3207"/>
              </a:lnSpc>
              <a:buFont typeface="Arial"/>
              <a:buChar char="•"/>
            </a:pPr>
            <a:r>
              <a:rPr lang="en-US" sz="2672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Integrated transformed data from SQL Server into Power BI.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49131" y="942175"/>
            <a:ext cx="14389738" cy="1595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73"/>
              </a:lnSpc>
            </a:pPr>
            <a:r>
              <a:rPr lang="en-US" sz="6173">
                <a:solidFill>
                  <a:srgbClr val="042E57"/>
                </a:solidFill>
                <a:latin typeface="Gagalin"/>
                <a:ea typeface="Gagalin"/>
                <a:cs typeface="Gagalin"/>
                <a:sym typeface="Gagalin"/>
              </a:rPr>
              <a:t>CHURN ANALYSIS DASHBOARD    </a:t>
            </a:r>
          </a:p>
          <a:p>
            <a:pPr algn="l">
              <a:lnSpc>
                <a:spcPts val="6173"/>
              </a:lnSpc>
            </a:pPr>
            <a:r>
              <a:rPr lang="en-US" sz="6173">
                <a:solidFill>
                  <a:srgbClr val="042E57"/>
                </a:solidFill>
                <a:latin typeface="Gagalin"/>
                <a:ea typeface="Gagalin"/>
                <a:cs typeface="Gagalin"/>
                <a:sym typeface="Gagalin"/>
              </a:rPr>
              <a:t>      – UNDERSTANDING CUSTOMER BEHAVIOR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64711" y="3275792"/>
            <a:ext cx="4657151" cy="593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6"/>
              </a:lnSpc>
            </a:pPr>
            <a:r>
              <a:rPr lang="en-US" sz="3497" b="true">
                <a:solidFill>
                  <a:srgbClr val="2F1800"/>
                </a:solidFill>
                <a:latin typeface="DM Sans Bold"/>
                <a:ea typeface="DM Sans Bold"/>
                <a:cs typeface="DM Sans Bold"/>
                <a:sym typeface="DM Sans Bold"/>
              </a:rPr>
              <a:t>DATA USED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21533" y="6931949"/>
            <a:ext cx="11556135" cy="2030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7015" indent="-288508" lvl="1">
              <a:lnSpc>
                <a:spcPts val="3207"/>
              </a:lnSpc>
              <a:buFont typeface="Arial"/>
              <a:buChar char="•"/>
            </a:pPr>
            <a:r>
              <a:rPr lang="en-US" sz="2672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Standardized data and removed inconsistencies.</a:t>
            </a:r>
          </a:p>
          <a:p>
            <a:pPr algn="l" marL="577015" indent="-288508" lvl="1">
              <a:lnSpc>
                <a:spcPts val="3207"/>
              </a:lnSpc>
              <a:buFont typeface="Arial"/>
              <a:buChar char="•"/>
            </a:pPr>
            <a:r>
              <a:rPr lang="en-US" sz="2672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Created calculated measures for churn rate and tenure analysis.</a:t>
            </a:r>
          </a:p>
          <a:p>
            <a:pPr algn="l" marL="577015" indent="-288508" lvl="1">
              <a:lnSpc>
                <a:spcPts val="3207"/>
              </a:lnSpc>
              <a:buFont typeface="Arial"/>
              <a:buChar char="•"/>
            </a:pPr>
            <a:r>
              <a:rPr lang="en-US" sz="2672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Applied DAX formulas for KPI calculations.</a:t>
            </a:r>
          </a:p>
          <a:p>
            <a:pPr algn="l" marL="577015" indent="-288508" lvl="1">
              <a:lnSpc>
                <a:spcPts val="3207"/>
              </a:lnSpc>
              <a:buFont typeface="Arial"/>
              <a:buChar char="•"/>
            </a:pPr>
            <a:r>
              <a:rPr lang="en-US" sz="2672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Integrated slicers and filters for dynamic analysis.</a:t>
            </a:r>
          </a:p>
          <a:p>
            <a:pPr algn="l">
              <a:lnSpc>
                <a:spcPts val="3207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864711" y="6078934"/>
            <a:ext cx="6585356" cy="593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6"/>
              </a:lnSpc>
            </a:pPr>
            <a:r>
              <a:rPr lang="en-US" sz="3497" b="true">
                <a:solidFill>
                  <a:srgbClr val="2F1800"/>
                </a:solidFill>
                <a:latin typeface="DM Sans Bold"/>
                <a:ea typeface="DM Sans Bold"/>
                <a:cs typeface="DM Sans Bold"/>
                <a:sym typeface="DM Sans Bold"/>
              </a:rPr>
              <a:t>TRANSFORMATIONS APPLIED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-555030" y="9642030"/>
            <a:ext cx="19398061" cy="1289940"/>
            <a:chOff x="0" y="0"/>
            <a:chExt cx="5108954" cy="33973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108954" cy="339737"/>
            </a:xfrm>
            <a:custGeom>
              <a:avLst/>
              <a:gdLst/>
              <a:ahLst/>
              <a:cxnLst/>
              <a:rect r="r" b="b" t="t" l="l"/>
              <a:pathLst>
                <a:path h="339737" w="5108954">
                  <a:moveTo>
                    <a:pt x="20355" y="0"/>
                  </a:moveTo>
                  <a:lnTo>
                    <a:pt x="5088600" y="0"/>
                  </a:lnTo>
                  <a:cubicBezTo>
                    <a:pt x="5093998" y="0"/>
                    <a:pt x="5099176" y="2144"/>
                    <a:pt x="5102993" y="5962"/>
                  </a:cubicBezTo>
                  <a:cubicBezTo>
                    <a:pt x="5106810" y="9779"/>
                    <a:pt x="5108954" y="14956"/>
                    <a:pt x="5108954" y="20355"/>
                  </a:cubicBezTo>
                  <a:lnTo>
                    <a:pt x="5108954" y="319383"/>
                  </a:lnTo>
                  <a:cubicBezTo>
                    <a:pt x="5108954" y="324781"/>
                    <a:pt x="5106810" y="329958"/>
                    <a:pt x="5102993" y="333776"/>
                  </a:cubicBezTo>
                  <a:cubicBezTo>
                    <a:pt x="5099176" y="337593"/>
                    <a:pt x="5093998" y="339737"/>
                    <a:pt x="5088600" y="339737"/>
                  </a:cubicBezTo>
                  <a:lnTo>
                    <a:pt x="20355" y="339737"/>
                  </a:lnTo>
                  <a:cubicBezTo>
                    <a:pt x="9113" y="339737"/>
                    <a:pt x="0" y="330624"/>
                    <a:pt x="0" y="319383"/>
                  </a:cubicBezTo>
                  <a:lnTo>
                    <a:pt x="0" y="20355"/>
                  </a:lnTo>
                  <a:cubicBezTo>
                    <a:pt x="0" y="9113"/>
                    <a:pt x="9113" y="0"/>
                    <a:pt x="20355" y="0"/>
                  </a:cubicBezTo>
                  <a:close/>
                </a:path>
              </a:pathLst>
            </a:custGeom>
            <a:solidFill>
              <a:srgbClr val="042E57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5108954" cy="3778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true" flipV="true" rot="0">
            <a:off x="0" y="-650078"/>
            <a:ext cx="2908392" cy="3187330"/>
          </a:xfrm>
          <a:custGeom>
            <a:avLst/>
            <a:gdLst/>
            <a:ahLst/>
            <a:cxnLst/>
            <a:rect r="r" b="b" t="t" l="l"/>
            <a:pathLst>
              <a:path h="3187330" w="2908392">
                <a:moveTo>
                  <a:pt x="2908392" y="3187330"/>
                </a:moveTo>
                <a:lnTo>
                  <a:pt x="0" y="3187330"/>
                </a:lnTo>
                <a:lnTo>
                  <a:pt x="0" y="0"/>
                </a:lnTo>
                <a:lnTo>
                  <a:pt x="2908392" y="0"/>
                </a:lnTo>
                <a:lnTo>
                  <a:pt x="2908392" y="318733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true" rot="0">
            <a:off x="15697535" y="0"/>
            <a:ext cx="2590465" cy="2838911"/>
          </a:xfrm>
          <a:custGeom>
            <a:avLst/>
            <a:gdLst/>
            <a:ahLst/>
            <a:cxnLst/>
            <a:rect r="r" b="b" t="t" l="l"/>
            <a:pathLst>
              <a:path h="2838911" w="2590465">
                <a:moveTo>
                  <a:pt x="0" y="2838911"/>
                </a:moveTo>
                <a:lnTo>
                  <a:pt x="2590465" y="2838911"/>
                </a:lnTo>
                <a:lnTo>
                  <a:pt x="2590465" y="0"/>
                </a:lnTo>
                <a:lnTo>
                  <a:pt x="0" y="0"/>
                </a:lnTo>
                <a:lnTo>
                  <a:pt x="0" y="283891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68113" y="2065029"/>
            <a:ext cx="1349957" cy="6084697"/>
            <a:chOff x="0" y="0"/>
            <a:chExt cx="258540" cy="11653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8540" cy="1165325"/>
            </a:xfrm>
            <a:custGeom>
              <a:avLst/>
              <a:gdLst/>
              <a:ahLst/>
              <a:cxnLst/>
              <a:rect r="r" b="b" t="t" l="l"/>
              <a:pathLst>
                <a:path h="1165325" w="258540">
                  <a:moveTo>
                    <a:pt x="129270" y="0"/>
                  </a:moveTo>
                  <a:lnTo>
                    <a:pt x="129270" y="0"/>
                  </a:lnTo>
                  <a:cubicBezTo>
                    <a:pt x="163555" y="0"/>
                    <a:pt x="196435" y="13619"/>
                    <a:pt x="220678" y="37862"/>
                  </a:cubicBezTo>
                  <a:cubicBezTo>
                    <a:pt x="244921" y="62105"/>
                    <a:pt x="258540" y="94986"/>
                    <a:pt x="258540" y="129270"/>
                  </a:cubicBezTo>
                  <a:lnTo>
                    <a:pt x="258540" y="1036055"/>
                  </a:lnTo>
                  <a:cubicBezTo>
                    <a:pt x="258540" y="1070339"/>
                    <a:pt x="244921" y="1103220"/>
                    <a:pt x="220678" y="1127462"/>
                  </a:cubicBezTo>
                  <a:cubicBezTo>
                    <a:pt x="196435" y="1151705"/>
                    <a:pt x="163555" y="1165325"/>
                    <a:pt x="129270" y="1165325"/>
                  </a:cubicBezTo>
                  <a:lnTo>
                    <a:pt x="129270" y="1165325"/>
                  </a:lnTo>
                  <a:cubicBezTo>
                    <a:pt x="57876" y="1165325"/>
                    <a:pt x="0" y="1107449"/>
                    <a:pt x="0" y="1036055"/>
                  </a:cubicBezTo>
                  <a:lnTo>
                    <a:pt x="0" y="129270"/>
                  </a:lnTo>
                  <a:cubicBezTo>
                    <a:pt x="0" y="57876"/>
                    <a:pt x="57876" y="0"/>
                    <a:pt x="1292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76200"/>
              <a:ext cx="258540" cy="1089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6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89527" y="2557810"/>
            <a:ext cx="784634" cy="784634"/>
          </a:xfrm>
          <a:custGeom>
            <a:avLst/>
            <a:gdLst/>
            <a:ahLst/>
            <a:cxnLst/>
            <a:rect r="r" b="b" t="t" l="l"/>
            <a:pathLst>
              <a:path h="784634" w="784634">
                <a:moveTo>
                  <a:pt x="0" y="0"/>
                </a:moveTo>
                <a:lnTo>
                  <a:pt x="784633" y="0"/>
                </a:lnTo>
                <a:lnTo>
                  <a:pt x="784633" y="784634"/>
                </a:lnTo>
                <a:lnTo>
                  <a:pt x="0" y="784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130972" y="3556094"/>
            <a:ext cx="6454701" cy="4659121"/>
          </a:xfrm>
          <a:custGeom>
            <a:avLst/>
            <a:gdLst/>
            <a:ahLst/>
            <a:cxnLst/>
            <a:rect r="r" b="b" t="t" l="l"/>
            <a:pathLst>
              <a:path h="4659121" w="6454701">
                <a:moveTo>
                  <a:pt x="0" y="0"/>
                </a:moveTo>
                <a:lnTo>
                  <a:pt x="6454701" y="0"/>
                </a:lnTo>
                <a:lnTo>
                  <a:pt x="6454701" y="4659120"/>
                </a:lnTo>
                <a:lnTo>
                  <a:pt x="0" y="46591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13263" y="3518327"/>
            <a:ext cx="9586289" cy="560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7015" indent="-288507" lvl="1">
              <a:lnSpc>
                <a:spcPts val="3207"/>
              </a:lnSpc>
              <a:buFont typeface="Arial"/>
              <a:buChar char="•"/>
            </a:pPr>
            <a:r>
              <a:rPr lang="en-US" b="true" sz="2672">
                <a:solidFill>
                  <a:srgbClr val="2F1800"/>
                </a:solidFill>
                <a:latin typeface="DM Sans Bold"/>
                <a:ea typeface="DM Sans Bold"/>
                <a:cs typeface="DM Sans Bold"/>
                <a:sym typeface="DM Sans Bold"/>
              </a:rPr>
              <a:t>Demographic Impact on Churn: </a:t>
            </a:r>
            <a:r>
              <a:rPr lang="en-US" sz="2672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Younger customers and those with short tenure are more likely to churn.</a:t>
            </a:r>
          </a:p>
          <a:p>
            <a:pPr algn="l">
              <a:lnSpc>
                <a:spcPts val="3207"/>
              </a:lnSpc>
            </a:pPr>
          </a:p>
          <a:p>
            <a:pPr algn="l" marL="577015" indent="-288507" lvl="1">
              <a:lnSpc>
                <a:spcPts val="3207"/>
              </a:lnSpc>
              <a:buFont typeface="Arial"/>
              <a:buChar char="•"/>
            </a:pPr>
            <a:r>
              <a:rPr lang="en-US" b="true" sz="2672">
                <a:solidFill>
                  <a:srgbClr val="2F1800"/>
                </a:solidFill>
                <a:latin typeface="DM Sans Bold"/>
                <a:ea typeface="DM Sans Bold"/>
                <a:cs typeface="DM Sans Bold"/>
                <a:sym typeface="DM Sans Bold"/>
              </a:rPr>
              <a:t>Contract Type Influence: </a:t>
            </a:r>
            <a:r>
              <a:rPr lang="en-US" sz="2672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Customers on monthly contracts have a significantly higher churn rate than those on long-term plans.</a:t>
            </a:r>
          </a:p>
          <a:p>
            <a:pPr algn="l">
              <a:lnSpc>
                <a:spcPts val="3207"/>
              </a:lnSpc>
            </a:pPr>
          </a:p>
          <a:p>
            <a:pPr algn="l" marL="577015" indent="-288507" lvl="1">
              <a:lnSpc>
                <a:spcPts val="3207"/>
              </a:lnSpc>
              <a:buFont typeface="Arial"/>
              <a:buChar char="•"/>
            </a:pPr>
            <a:r>
              <a:rPr lang="en-US" b="true" sz="2672">
                <a:solidFill>
                  <a:srgbClr val="2F1800"/>
                </a:solidFill>
                <a:latin typeface="DM Sans Bold"/>
                <a:ea typeface="DM Sans Bold"/>
                <a:cs typeface="DM Sans Bold"/>
                <a:sym typeface="DM Sans Bold"/>
              </a:rPr>
              <a:t>Payment Method &amp; Billing Effects:</a:t>
            </a:r>
            <a:r>
              <a:rPr lang="en-US" sz="2672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 Customers using electronic check payments show higher churn, indicating possible dissatisfaction with payment processes.</a:t>
            </a:r>
          </a:p>
          <a:p>
            <a:pPr algn="l">
              <a:lnSpc>
                <a:spcPts val="3207"/>
              </a:lnSpc>
            </a:pPr>
          </a:p>
          <a:p>
            <a:pPr algn="l" marL="577015" indent="-288507" lvl="1">
              <a:lnSpc>
                <a:spcPts val="3207"/>
              </a:lnSpc>
              <a:buFont typeface="Arial"/>
              <a:buChar char="•"/>
            </a:pPr>
            <a:r>
              <a:rPr lang="en-US" b="true" sz="2672">
                <a:solidFill>
                  <a:srgbClr val="2F1800"/>
                </a:solidFill>
                <a:latin typeface="DM Sans Bold"/>
                <a:ea typeface="DM Sans Bold"/>
                <a:cs typeface="DM Sans Bold"/>
                <a:sym typeface="DM Sans Bold"/>
              </a:rPr>
              <a:t>Service-Related Churn:</a:t>
            </a:r>
            <a:r>
              <a:rPr lang="en-US" sz="2672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 Poor customer support and unreliable internet service contribute heavily to churn.</a:t>
            </a:r>
          </a:p>
          <a:p>
            <a:pPr algn="l">
              <a:lnSpc>
                <a:spcPts val="3207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932837" y="2620052"/>
            <a:ext cx="4657151" cy="593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6"/>
              </a:lnSpc>
            </a:pPr>
            <a:r>
              <a:rPr lang="en-US" sz="3497" b="true">
                <a:solidFill>
                  <a:srgbClr val="2F1800"/>
                </a:solidFill>
                <a:latin typeface="DM Sans Bold"/>
                <a:ea typeface="DM Sans Bold"/>
                <a:cs typeface="DM Sans Bold"/>
                <a:sym typeface="DM Sans Bold"/>
              </a:rPr>
              <a:t>KEY INSIGHTS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-555030" y="9642030"/>
            <a:ext cx="19398061" cy="1289940"/>
            <a:chOff x="0" y="0"/>
            <a:chExt cx="5108954" cy="33973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108954" cy="339737"/>
            </a:xfrm>
            <a:custGeom>
              <a:avLst/>
              <a:gdLst/>
              <a:ahLst/>
              <a:cxnLst/>
              <a:rect r="r" b="b" t="t" l="l"/>
              <a:pathLst>
                <a:path h="339737" w="5108954">
                  <a:moveTo>
                    <a:pt x="20355" y="0"/>
                  </a:moveTo>
                  <a:lnTo>
                    <a:pt x="5088600" y="0"/>
                  </a:lnTo>
                  <a:cubicBezTo>
                    <a:pt x="5093998" y="0"/>
                    <a:pt x="5099176" y="2144"/>
                    <a:pt x="5102993" y="5962"/>
                  </a:cubicBezTo>
                  <a:cubicBezTo>
                    <a:pt x="5106810" y="9779"/>
                    <a:pt x="5108954" y="14956"/>
                    <a:pt x="5108954" y="20355"/>
                  </a:cubicBezTo>
                  <a:lnTo>
                    <a:pt x="5108954" y="319383"/>
                  </a:lnTo>
                  <a:cubicBezTo>
                    <a:pt x="5108954" y="324781"/>
                    <a:pt x="5106810" y="329958"/>
                    <a:pt x="5102993" y="333776"/>
                  </a:cubicBezTo>
                  <a:cubicBezTo>
                    <a:pt x="5099176" y="337593"/>
                    <a:pt x="5093998" y="339737"/>
                    <a:pt x="5088600" y="339737"/>
                  </a:cubicBezTo>
                  <a:lnTo>
                    <a:pt x="20355" y="339737"/>
                  </a:lnTo>
                  <a:cubicBezTo>
                    <a:pt x="9113" y="339737"/>
                    <a:pt x="0" y="330624"/>
                    <a:pt x="0" y="319383"/>
                  </a:cubicBezTo>
                  <a:lnTo>
                    <a:pt x="0" y="20355"/>
                  </a:lnTo>
                  <a:cubicBezTo>
                    <a:pt x="0" y="9113"/>
                    <a:pt x="9113" y="0"/>
                    <a:pt x="20355" y="0"/>
                  </a:cubicBezTo>
                  <a:close/>
                </a:path>
              </a:pathLst>
            </a:custGeom>
            <a:solidFill>
              <a:srgbClr val="042E57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108954" cy="3778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true" flipV="true" rot="0">
            <a:off x="0" y="-650078"/>
            <a:ext cx="2908392" cy="3187330"/>
          </a:xfrm>
          <a:custGeom>
            <a:avLst/>
            <a:gdLst/>
            <a:ahLst/>
            <a:cxnLst/>
            <a:rect r="r" b="b" t="t" l="l"/>
            <a:pathLst>
              <a:path h="3187330" w="2908392">
                <a:moveTo>
                  <a:pt x="2908392" y="3187330"/>
                </a:moveTo>
                <a:lnTo>
                  <a:pt x="0" y="3187330"/>
                </a:lnTo>
                <a:lnTo>
                  <a:pt x="0" y="0"/>
                </a:lnTo>
                <a:lnTo>
                  <a:pt x="2908392" y="0"/>
                </a:lnTo>
                <a:lnTo>
                  <a:pt x="2908392" y="318733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true" rot="0">
            <a:off x="15697535" y="0"/>
            <a:ext cx="2590465" cy="2838911"/>
          </a:xfrm>
          <a:custGeom>
            <a:avLst/>
            <a:gdLst/>
            <a:ahLst/>
            <a:cxnLst/>
            <a:rect r="r" b="b" t="t" l="l"/>
            <a:pathLst>
              <a:path h="2838911" w="2590465">
                <a:moveTo>
                  <a:pt x="0" y="2838911"/>
                </a:moveTo>
                <a:lnTo>
                  <a:pt x="2590465" y="2838911"/>
                </a:lnTo>
                <a:lnTo>
                  <a:pt x="2590465" y="0"/>
                </a:lnTo>
                <a:lnTo>
                  <a:pt x="0" y="0"/>
                </a:lnTo>
                <a:lnTo>
                  <a:pt x="0" y="283891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949131" y="942175"/>
            <a:ext cx="14389738" cy="1595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73"/>
              </a:lnSpc>
            </a:pPr>
            <a:r>
              <a:rPr lang="en-US" sz="6173">
                <a:solidFill>
                  <a:srgbClr val="042E57"/>
                </a:solidFill>
                <a:latin typeface="Gagalin"/>
                <a:ea typeface="Gagalin"/>
                <a:cs typeface="Gagalin"/>
                <a:sym typeface="Gagalin"/>
              </a:rPr>
              <a:t>CHURN ANALYSIS DASHBOARD    </a:t>
            </a:r>
          </a:p>
          <a:p>
            <a:pPr algn="l">
              <a:lnSpc>
                <a:spcPts val="6173"/>
              </a:lnSpc>
            </a:pPr>
            <a:r>
              <a:rPr lang="en-US" sz="6173">
                <a:solidFill>
                  <a:srgbClr val="042E57"/>
                </a:solidFill>
                <a:latin typeface="Gagalin"/>
                <a:ea typeface="Gagalin"/>
                <a:cs typeface="Gagalin"/>
                <a:sym typeface="Gagalin"/>
              </a:rPr>
              <a:t>      – UNDERSTANDING CUSTOMER BEHAVIOR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79788" y="787876"/>
            <a:ext cx="11528423" cy="814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73"/>
              </a:lnSpc>
            </a:pPr>
            <a:r>
              <a:rPr lang="en-US" sz="6173">
                <a:solidFill>
                  <a:srgbClr val="042E57"/>
                </a:solidFill>
                <a:latin typeface="Gagalin"/>
                <a:ea typeface="Gagalin"/>
                <a:cs typeface="Gagalin"/>
                <a:sym typeface="Gagalin"/>
              </a:rPr>
              <a:t>CHURN PREDICTION USING PYTHON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555030" y="9642030"/>
            <a:ext cx="19398061" cy="1289940"/>
            <a:chOff x="0" y="0"/>
            <a:chExt cx="5108954" cy="3397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08954" cy="339737"/>
            </a:xfrm>
            <a:custGeom>
              <a:avLst/>
              <a:gdLst/>
              <a:ahLst/>
              <a:cxnLst/>
              <a:rect r="r" b="b" t="t" l="l"/>
              <a:pathLst>
                <a:path h="339737" w="5108954">
                  <a:moveTo>
                    <a:pt x="20355" y="0"/>
                  </a:moveTo>
                  <a:lnTo>
                    <a:pt x="5088600" y="0"/>
                  </a:lnTo>
                  <a:cubicBezTo>
                    <a:pt x="5093998" y="0"/>
                    <a:pt x="5099176" y="2144"/>
                    <a:pt x="5102993" y="5962"/>
                  </a:cubicBezTo>
                  <a:cubicBezTo>
                    <a:pt x="5106810" y="9779"/>
                    <a:pt x="5108954" y="14956"/>
                    <a:pt x="5108954" y="20355"/>
                  </a:cubicBezTo>
                  <a:lnTo>
                    <a:pt x="5108954" y="319383"/>
                  </a:lnTo>
                  <a:cubicBezTo>
                    <a:pt x="5108954" y="324781"/>
                    <a:pt x="5106810" y="329958"/>
                    <a:pt x="5102993" y="333776"/>
                  </a:cubicBezTo>
                  <a:cubicBezTo>
                    <a:pt x="5099176" y="337593"/>
                    <a:pt x="5093998" y="339737"/>
                    <a:pt x="5088600" y="339737"/>
                  </a:cubicBezTo>
                  <a:lnTo>
                    <a:pt x="20355" y="339737"/>
                  </a:lnTo>
                  <a:cubicBezTo>
                    <a:pt x="9113" y="339737"/>
                    <a:pt x="0" y="330624"/>
                    <a:pt x="0" y="319383"/>
                  </a:cubicBezTo>
                  <a:lnTo>
                    <a:pt x="0" y="20355"/>
                  </a:lnTo>
                  <a:cubicBezTo>
                    <a:pt x="0" y="9113"/>
                    <a:pt x="9113" y="0"/>
                    <a:pt x="20355" y="0"/>
                  </a:cubicBezTo>
                  <a:close/>
                </a:path>
              </a:pathLst>
            </a:custGeom>
            <a:solidFill>
              <a:srgbClr val="042E5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108954" cy="3778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true" rot="0">
            <a:off x="0" y="-650078"/>
            <a:ext cx="2908392" cy="3187330"/>
          </a:xfrm>
          <a:custGeom>
            <a:avLst/>
            <a:gdLst/>
            <a:ahLst/>
            <a:cxnLst/>
            <a:rect r="r" b="b" t="t" l="l"/>
            <a:pathLst>
              <a:path h="3187330" w="2908392">
                <a:moveTo>
                  <a:pt x="2908392" y="3187330"/>
                </a:moveTo>
                <a:lnTo>
                  <a:pt x="0" y="3187330"/>
                </a:lnTo>
                <a:lnTo>
                  <a:pt x="0" y="0"/>
                </a:lnTo>
                <a:lnTo>
                  <a:pt x="2908392" y="0"/>
                </a:lnTo>
                <a:lnTo>
                  <a:pt x="2908392" y="318733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07548" y="3537313"/>
            <a:ext cx="6982222" cy="5035928"/>
          </a:xfrm>
          <a:custGeom>
            <a:avLst/>
            <a:gdLst/>
            <a:ahLst/>
            <a:cxnLst/>
            <a:rect r="r" b="b" t="t" l="l"/>
            <a:pathLst>
              <a:path h="5035928" w="6982222">
                <a:moveTo>
                  <a:pt x="0" y="0"/>
                </a:moveTo>
                <a:lnTo>
                  <a:pt x="6982222" y="0"/>
                </a:lnTo>
                <a:lnTo>
                  <a:pt x="6982222" y="5035928"/>
                </a:lnTo>
                <a:lnTo>
                  <a:pt x="0" y="5035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74405">
            <a:off x="-4997455" y="5613517"/>
            <a:ext cx="11677025" cy="11677025"/>
          </a:xfrm>
          <a:custGeom>
            <a:avLst/>
            <a:gdLst/>
            <a:ahLst/>
            <a:cxnLst/>
            <a:rect r="r" b="b" t="t" l="l"/>
            <a:pathLst>
              <a:path h="11677025" w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654963" y="7437093"/>
            <a:ext cx="9567614" cy="956761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171135" y="7437093"/>
            <a:ext cx="2088165" cy="208816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BC3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8199254" y="2632502"/>
            <a:ext cx="3948750" cy="501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42"/>
              </a:lnSpc>
            </a:pPr>
            <a:r>
              <a:rPr lang="en-US" b="true" sz="3939">
                <a:solidFill>
                  <a:srgbClr val="1B1A17"/>
                </a:solidFill>
                <a:latin typeface="DM Sans Bold"/>
                <a:ea typeface="DM Sans Bold"/>
                <a:cs typeface="DM Sans Bold"/>
                <a:sym typeface="DM Sans Bold"/>
              </a:rPr>
              <a:t>WHY PYTHON?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544979" y="3305892"/>
            <a:ext cx="7964930" cy="1221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8" indent="-291464" lvl="1">
              <a:lnSpc>
                <a:spcPts val="3293"/>
              </a:lnSpc>
              <a:buFont typeface="Arial"/>
              <a:buChar char="•"/>
            </a:pPr>
            <a:r>
              <a:rPr lang="en-US" sz="2699">
                <a:solidFill>
                  <a:srgbClr val="1B1A17"/>
                </a:solidFill>
                <a:latin typeface="DM Sans"/>
                <a:ea typeface="DM Sans"/>
                <a:cs typeface="DM Sans"/>
                <a:sym typeface="DM Sans"/>
              </a:rPr>
              <a:t>Advanced predictive analytics capabilities.</a:t>
            </a:r>
          </a:p>
          <a:p>
            <a:pPr algn="l" marL="582928" indent="-291464" lvl="1">
              <a:lnSpc>
                <a:spcPts val="3293"/>
              </a:lnSpc>
              <a:buFont typeface="Arial"/>
              <a:buChar char="•"/>
            </a:pPr>
            <a:r>
              <a:rPr lang="en-US" sz="2699">
                <a:solidFill>
                  <a:srgbClr val="1B1A17"/>
                </a:solidFill>
                <a:latin typeface="DM Sans"/>
                <a:ea typeface="DM Sans"/>
                <a:cs typeface="DM Sans"/>
                <a:sym typeface="DM Sans"/>
              </a:rPr>
              <a:t>Seamless integration with Power BI.</a:t>
            </a:r>
          </a:p>
          <a:p>
            <a:pPr algn="l">
              <a:lnSpc>
                <a:spcPts val="3293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8544979" y="4794459"/>
            <a:ext cx="5856293" cy="501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42"/>
              </a:lnSpc>
            </a:pPr>
            <a:r>
              <a:rPr lang="en-US" b="true" sz="3939">
                <a:solidFill>
                  <a:srgbClr val="1B1A17"/>
                </a:solidFill>
                <a:latin typeface="DM Sans Bold"/>
                <a:ea typeface="DM Sans Bold"/>
                <a:cs typeface="DM Sans Bold"/>
                <a:sym typeface="DM Sans Bold"/>
              </a:rPr>
              <a:t>WHY RANDOM FOREST?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544979" y="5467348"/>
            <a:ext cx="7964930" cy="2450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8" indent="-291464" lvl="1">
              <a:lnSpc>
                <a:spcPts val="3293"/>
              </a:lnSpc>
              <a:buFont typeface="Arial"/>
              <a:buChar char="•"/>
            </a:pPr>
            <a:r>
              <a:rPr lang="en-US" sz="2699">
                <a:solidFill>
                  <a:srgbClr val="1B1A17"/>
                </a:solidFill>
                <a:latin typeface="DM Sans"/>
                <a:ea typeface="DM Sans"/>
                <a:cs typeface="DM Sans"/>
                <a:sym typeface="DM Sans"/>
              </a:rPr>
              <a:t>Handles large datasets efficiently.</a:t>
            </a:r>
          </a:p>
          <a:p>
            <a:pPr algn="l" marL="582928" indent="-291464" lvl="1">
              <a:lnSpc>
                <a:spcPts val="3293"/>
              </a:lnSpc>
              <a:buFont typeface="Arial"/>
              <a:buChar char="•"/>
            </a:pPr>
            <a:r>
              <a:rPr lang="en-US" sz="2699">
                <a:solidFill>
                  <a:srgbClr val="1B1A17"/>
                </a:solidFill>
                <a:latin typeface="DM Sans"/>
                <a:ea typeface="DM Sans"/>
                <a:cs typeface="DM Sans"/>
                <a:sym typeface="DM Sans"/>
              </a:rPr>
              <a:t>Reduces overfitting by using multiple decision trees.</a:t>
            </a:r>
          </a:p>
          <a:p>
            <a:pPr algn="l" marL="582928" indent="-291464" lvl="1">
              <a:lnSpc>
                <a:spcPts val="3293"/>
              </a:lnSpc>
              <a:buFont typeface="Arial"/>
              <a:buChar char="•"/>
            </a:pPr>
            <a:r>
              <a:rPr lang="en-US" sz="2699">
                <a:solidFill>
                  <a:srgbClr val="1B1A17"/>
                </a:solidFill>
                <a:latin typeface="DM Sans"/>
                <a:ea typeface="DM Sans"/>
                <a:cs typeface="DM Sans"/>
                <a:sym typeface="DM Sans"/>
              </a:rPr>
              <a:t>Provides feature importance scores for better insights.</a:t>
            </a:r>
          </a:p>
          <a:p>
            <a:pPr algn="l">
              <a:lnSpc>
                <a:spcPts val="3293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55030" y="9642030"/>
            <a:ext cx="19398061" cy="1289940"/>
            <a:chOff x="0" y="0"/>
            <a:chExt cx="5108954" cy="3397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08954" cy="339737"/>
            </a:xfrm>
            <a:custGeom>
              <a:avLst/>
              <a:gdLst/>
              <a:ahLst/>
              <a:cxnLst/>
              <a:rect r="r" b="b" t="t" l="l"/>
              <a:pathLst>
                <a:path h="339737" w="5108954">
                  <a:moveTo>
                    <a:pt x="20355" y="0"/>
                  </a:moveTo>
                  <a:lnTo>
                    <a:pt x="5088600" y="0"/>
                  </a:lnTo>
                  <a:cubicBezTo>
                    <a:pt x="5093998" y="0"/>
                    <a:pt x="5099176" y="2144"/>
                    <a:pt x="5102993" y="5962"/>
                  </a:cubicBezTo>
                  <a:cubicBezTo>
                    <a:pt x="5106810" y="9779"/>
                    <a:pt x="5108954" y="14956"/>
                    <a:pt x="5108954" y="20355"/>
                  </a:cubicBezTo>
                  <a:lnTo>
                    <a:pt x="5108954" y="319383"/>
                  </a:lnTo>
                  <a:cubicBezTo>
                    <a:pt x="5108954" y="324781"/>
                    <a:pt x="5106810" y="329958"/>
                    <a:pt x="5102993" y="333776"/>
                  </a:cubicBezTo>
                  <a:cubicBezTo>
                    <a:pt x="5099176" y="337593"/>
                    <a:pt x="5093998" y="339737"/>
                    <a:pt x="5088600" y="339737"/>
                  </a:cubicBezTo>
                  <a:lnTo>
                    <a:pt x="20355" y="339737"/>
                  </a:lnTo>
                  <a:cubicBezTo>
                    <a:pt x="9113" y="339737"/>
                    <a:pt x="0" y="330624"/>
                    <a:pt x="0" y="319383"/>
                  </a:cubicBezTo>
                  <a:lnTo>
                    <a:pt x="0" y="20355"/>
                  </a:lnTo>
                  <a:cubicBezTo>
                    <a:pt x="0" y="9113"/>
                    <a:pt x="9113" y="0"/>
                    <a:pt x="20355" y="0"/>
                  </a:cubicBezTo>
                  <a:close/>
                </a:path>
              </a:pathLst>
            </a:custGeom>
            <a:solidFill>
              <a:srgbClr val="042E5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08954" cy="3778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true" rot="0">
            <a:off x="0" y="-650078"/>
            <a:ext cx="2908392" cy="3187330"/>
          </a:xfrm>
          <a:custGeom>
            <a:avLst/>
            <a:gdLst/>
            <a:ahLst/>
            <a:cxnLst/>
            <a:rect r="r" b="b" t="t" l="l"/>
            <a:pathLst>
              <a:path h="3187330" w="2908392">
                <a:moveTo>
                  <a:pt x="2908392" y="3187330"/>
                </a:moveTo>
                <a:lnTo>
                  <a:pt x="0" y="3187330"/>
                </a:lnTo>
                <a:lnTo>
                  <a:pt x="0" y="0"/>
                </a:lnTo>
                <a:lnTo>
                  <a:pt x="2908392" y="0"/>
                </a:lnTo>
                <a:lnTo>
                  <a:pt x="2908392" y="318733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74405">
            <a:off x="-4997455" y="5613517"/>
            <a:ext cx="11677025" cy="11677025"/>
          </a:xfrm>
          <a:custGeom>
            <a:avLst/>
            <a:gdLst/>
            <a:ahLst/>
            <a:cxnLst/>
            <a:rect r="r" b="b" t="t" l="l"/>
            <a:pathLst>
              <a:path h="11677025" w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654963" y="7437093"/>
            <a:ext cx="9567614" cy="956761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171135" y="7437093"/>
            <a:ext cx="2088165" cy="208816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BC3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400430" y="1601903"/>
            <a:ext cx="8743570" cy="6606697"/>
          </a:xfrm>
          <a:custGeom>
            <a:avLst/>
            <a:gdLst/>
            <a:ahLst/>
            <a:cxnLst/>
            <a:rect r="r" b="b" t="t" l="l"/>
            <a:pathLst>
              <a:path h="6606697" w="8743570">
                <a:moveTo>
                  <a:pt x="0" y="0"/>
                </a:moveTo>
                <a:lnTo>
                  <a:pt x="8743570" y="0"/>
                </a:lnTo>
                <a:lnTo>
                  <a:pt x="8743570" y="6606697"/>
                </a:lnTo>
                <a:lnTo>
                  <a:pt x="0" y="66066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705" t="0" r="-6705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379788" y="787876"/>
            <a:ext cx="11528423" cy="814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73"/>
              </a:lnSpc>
            </a:pPr>
            <a:r>
              <a:rPr lang="en-US" sz="6173">
                <a:solidFill>
                  <a:srgbClr val="042E57"/>
                </a:solidFill>
                <a:latin typeface="Gagalin"/>
                <a:ea typeface="Gagalin"/>
                <a:cs typeface="Gagalin"/>
                <a:sym typeface="Gagalin"/>
              </a:rPr>
              <a:t>CHURN PREDICTION USING PYTHON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71803" y="3101333"/>
            <a:ext cx="7673001" cy="1430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2"/>
              </a:lnSpc>
            </a:pPr>
            <a:r>
              <a:rPr lang="en-US" sz="3939" b="true">
                <a:solidFill>
                  <a:srgbClr val="1B1A17"/>
                </a:solidFill>
                <a:latin typeface="DM Sans Bold"/>
                <a:ea typeface="DM Sans Bold"/>
                <a:cs typeface="DM Sans Bold"/>
                <a:sym typeface="DM Sans Bold"/>
              </a:rPr>
              <a:t>UNDERSTANDING </a:t>
            </a:r>
          </a:p>
          <a:p>
            <a:pPr algn="l">
              <a:lnSpc>
                <a:spcPts val="3742"/>
              </a:lnSpc>
            </a:pPr>
            <a:r>
              <a:rPr lang="en-US" sz="3939" b="true">
                <a:solidFill>
                  <a:srgbClr val="1B1A17"/>
                </a:solidFill>
                <a:latin typeface="DM Sans Bold"/>
                <a:ea typeface="DM Sans Bold"/>
                <a:cs typeface="DM Sans Bold"/>
                <a:sym typeface="DM Sans Bold"/>
              </a:rPr>
              <a:t>RANDOM FOREST ALGORITHM</a:t>
            </a:r>
          </a:p>
          <a:p>
            <a:pPr algn="l">
              <a:lnSpc>
                <a:spcPts val="3742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9621991" y="4531345"/>
            <a:ext cx="7773562" cy="2791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8923" indent="-284461" lvl="1">
              <a:lnSpc>
                <a:spcPts val="3214"/>
              </a:lnSpc>
              <a:buFont typeface="Arial"/>
              <a:buChar char="•"/>
            </a:pPr>
            <a:r>
              <a:rPr lang="en-US" sz="2635">
                <a:solidFill>
                  <a:srgbClr val="1B1A17"/>
                </a:solidFill>
                <a:latin typeface="DM Sans"/>
                <a:ea typeface="DM Sans"/>
                <a:cs typeface="DM Sans"/>
                <a:sym typeface="DM Sans"/>
              </a:rPr>
              <a:t>An ensemble learning method using multiple decision trees.</a:t>
            </a:r>
          </a:p>
          <a:p>
            <a:pPr algn="l" marL="568923" indent="-284461" lvl="1">
              <a:lnSpc>
                <a:spcPts val="3214"/>
              </a:lnSpc>
              <a:buFont typeface="Arial"/>
              <a:buChar char="•"/>
            </a:pPr>
            <a:r>
              <a:rPr lang="en-US" sz="2635">
                <a:solidFill>
                  <a:srgbClr val="1B1A17"/>
                </a:solidFill>
                <a:latin typeface="DM Sans"/>
                <a:ea typeface="DM Sans"/>
                <a:cs typeface="DM Sans"/>
                <a:sym typeface="DM Sans"/>
              </a:rPr>
              <a:t>Votes on the most probable outcome (churn or no churn).</a:t>
            </a:r>
          </a:p>
          <a:p>
            <a:pPr algn="l" marL="568923" indent="-284461" lvl="1">
              <a:lnSpc>
                <a:spcPts val="3214"/>
              </a:lnSpc>
              <a:buFont typeface="Arial"/>
              <a:buChar char="•"/>
            </a:pPr>
            <a:r>
              <a:rPr lang="en-US" sz="2635">
                <a:solidFill>
                  <a:srgbClr val="1B1A17"/>
                </a:solidFill>
                <a:latin typeface="DM Sans"/>
                <a:ea typeface="DM Sans"/>
                <a:cs typeface="DM Sans"/>
                <a:sym typeface="DM Sans"/>
              </a:rPr>
              <a:t>Uses Gini Impurity and Feature Importance for decision-making.</a:t>
            </a:r>
          </a:p>
          <a:p>
            <a:pPr algn="l">
              <a:lnSpc>
                <a:spcPts val="3214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DAGfkDr7hp8</dc:identifier>
  <dcterms:modified xsi:type="dcterms:W3CDTF">2011-08-01T06:04:30Z</dcterms:modified>
  <cp:revision>1</cp:revision>
  <dc:title>Churn Detection and Forecaster</dc:title>
</cp:coreProperties>
</file>